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4" r:id="rId5"/>
    <p:sldId id="275" r:id="rId6"/>
    <p:sldId id="268" r:id="rId7"/>
    <p:sldId id="276" r:id="rId8"/>
    <p:sldId id="269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1" autoAdjust="0"/>
    <p:restoredTop sz="94027" autoAdjust="0"/>
  </p:normalViewPr>
  <p:slideViewPr>
    <p:cSldViewPr snapToGrid="0">
      <p:cViewPr varScale="1">
        <p:scale>
          <a:sx n="153" d="100"/>
          <a:sy n="153" d="100"/>
        </p:scale>
        <p:origin x="18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rodinSD\Desktop\&#1060;&#1080;&#1085;.&#1084;&#1086;&#1076;&#1077;&#1083;&#1100;%20v.1.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Объём рынка малоразмерных ТРД РФ</a:t>
            </a:r>
          </a:p>
        </c:rich>
      </c:tx>
      <c:layout>
        <c:manualLayout>
          <c:xMode val="edge"/>
          <c:yMode val="edge"/>
          <c:x val="0.19565374415163508"/>
          <c:y val="1.069066186474013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20-80 кгс</c:v>
                </c:pt>
              </c:strCache>
            </c:strRef>
          </c:tx>
          <c:spPr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200</c:v>
                </c:pt>
                <c:pt idx="2">
                  <c:v>500</c:v>
                </c:pt>
                <c:pt idx="3">
                  <c:v>1000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125 кгс </c:v>
                </c:pt>
              </c:strCache>
            </c:strRef>
          </c:tx>
          <c:spPr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50</c:v>
                </c:pt>
                <c:pt idx="3">
                  <c:v>150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05472"/>
        <c:axId val="177806032"/>
      </c:lineChart>
      <c:catAx>
        <c:axId val="177805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Потребность в малоразмерных</a:t>
                </a:r>
                <a:r>
                  <a:rPr lang="ru-RU" baseline="0" dirty="0" smtClean="0"/>
                  <a:t> ТРД по годам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28340868299433303"/>
              <c:y val="0.87149682792391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806032"/>
        <c:crosses val="autoZero"/>
        <c:auto val="1"/>
        <c:lblAlgn val="ctr"/>
        <c:lblOffset val="100"/>
        <c:noMultiLvlLbl val="0"/>
      </c:catAx>
      <c:valAx>
        <c:axId val="17780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Ед.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805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EBIT</a:t>
            </a:r>
            <a:endParaRPr lang="ru-RU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'P&amp;L'!$B$23</c:f>
              <c:strCache>
                <c:ptCount val="1"/>
                <c:pt idx="0">
                  <c:v>125 кгс</c:v>
                </c:pt>
              </c:strCache>
            </c:strRef>
          </c:tx>
          <c:spPr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cat>
            <c:numRef>
              <c:f>'P&amp;L'!$A$24:$A$31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'P&amp;L'!$B$24:$B$31</c:f>
              <c:numCache>
                <c:formatCode>General</c:formatCode>
                <c:ptCount val="8"/>
                <c:pt idx="0">
                  <c:v>-26</c:v>
                </c:pt>
                <c:pt idx="1">
                  <c:v>-18</c:v>
                </c:pt>
                <c:pt idx="2">
                  <c:v>-25</c:v>
                </c:pt>
                <c:pt idx="3">
                  <c:v>-29</c:v>
                </c:pt>
                <c:pt idx="4">
                  <c:v>-31</c:v>
                </c:pt>
                <c:pt idx="5">
                  <c:v>3</c:v>
                </c:pt>
                <c:pt idx="6">
                  <c:v>52</c:v>
                </c:pt>
                <c:pt idx="7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'P&amp;L'!$C$23</c:f>
              <c:strCache>
                <c:ptCount val="1"/>
                <c:pt idx="0">
                  <c:v>20-80 кгс</c:v>
                </c:pt>
              </c:strCache>
            </c:strRef>
          </c:tx>
          <c:spPr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cat>
            <c:numRef>
              <c:f>'P&amp;L'!$A$24:$A$31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'P&amp;L'!$C$24:$C$31</c:f>
              <c:numCache>
                <c:formatCode>General</c:formatCode>
                <c:ptCount val="8"/>
                <c:pt idx="0">
                  <c:v>-10</c:v>
                </c:pt>
                <c:pt idx="1">
                  <c:v>-5</c:v>
                </c:pt>
                <c:pt idx="2">
                  <c:v>10</c:v>
                </c:pt>
                <c:pt idx="3">
                  <c:v>17</c:v>
                </c:pt>
                <c:pt idx="4">
                  <c:v>19</c:v>
                </c:pt>
                <c:pt idx="5">
                  <c:v>21</c:v>
                </c:pt>
                <c:pt idx="6">
                  <c:v>23</c:v>
                </c:pt>
                <c:pt idx="7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599968"/>
        <c:axId val="178600528"/>
      </c:lineChart>
      <c:catAx>
        <c:axId val="1785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600528"/>
        <c:crosses val="autoZero"/>
        <c:auto val="1"/>
        <c:lblAlgn val="ctr"/>
        <c:lblOffset val="100"/>
        <c:noMultiLvlLbl val="0"/>
      </c:catAx>
      <c:valAx>
        <c:axId val="17860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dirty="0" smtClean="0">
                    <a:latin typeface="+mj-lt"/>
                  </a:rPr>
                  <a:t>Млн. р</a:t>
                </a:r>
                <a:r>
                  <a:rPr lang="ru-RU" sz="1200" dirty="0" smtClean="0"/>
                  <a:t>.</a:t>
                </a:r>
                <a:endParaRPr lang="ru-RU" sz="1200" dirty="0"/>
              </a:p>
            </c:rich>
          </c:tx>
          <c:layout>
            <c:manualLayout>
              <c:xMode val="edge"/>
              <c:yMode val="edge"/>
              <c:x val="4.3192481876088588E-2"/>
              <c:y val="0.351380800804154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599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1800" b="1" dirty="0" smtClean="0">
                <a:latin typeface="+mj-lt"/>
              </a:rPr>
              <a:t>Сравнительные характеристики с аналогами</a:t>
            </a:r>
            <a:endParaRPr lang="ru-RU" sz="1800" b="1" dirty="0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Д200</c:v>
                </c:pt>
              </c:strCache>
            </c:strRef>
          </c:tx>
          <c:spPr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marker>
          <c:cat>
            <c:strRef>
              <c:f>Лист1!$A$9:$A$13</c:f>
              <c:strCache>
                <c:ptCount val="5"/>
                <c:pt idx="0">
                  <c:v>Максимальная тяга</c:v>
                </c:pt>
                <c:pt idx="1">
                  <c:v>Масса</c:v>
                </c:pt>
                <c:pt idx="2">
                  <c:v>Уделеный расход топлива кг</c:v>
                </c:pt>
                <c:pt idx="3">
                  <c:v>Максимальный диаметр</c:v>
                </c:pt>
                <c:pt idx="4">
                  <c:v>Стоимость</c:v>
                </c:pt>
              </c:strCache>
            </c:strRef>
          </c:cat>
          <c:val>
            <c:numRef>
              <c:f>Лист1!$B$9:$B$13</c:f>
              <c:numCache>
                <c:formatCode>General</c:formatCode>
                <c:ptCount val="5"/>
                <c:pt idx="0">
                  <c:v>0.91304347826086951</c:v>
                </c:pt>
                <c:pt idx="1">
                  <c:v>0.89811320754716983</c:v>
                </c:pt>
                <c:pt idx="2">
                  <c:v>0.86857142857142855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Д200*</c:v>
                </c:pt>
              </c:strCache>
            </c:strRef>
          </c:tx>
          <c:spPr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</c:marker>
          <c:cat>
            <c:strRef>
              <c:f>Лист1!$A$9:$A$13</c:f>
              <c:strCache>
                <c:ptCount val="5"/>
                <c:pt idx="0">
                  <c:v>Максимальная тяга</c:v>
                </c:pt>
                <c:pt idx="1">
                  <c:v>Масса</c:v>
                </c:pt>
                <c:pt idx="2">
                  <c:v>Уделеный расход топлива кг</c:v>
                </c:pt>
                <c:pt idx="3">
                  <c:v>Максимальный диаметр</c:v>
                </c:pt>
                <c:pt idx="4">
                  <c:v>Стоимость</c:v>
                </c:pt>
              </c:strCache>
            </c:strRef>
          </c:cat>
          <c:val>
            <c:numRef>
              <c:f>Лист1!$C$9:$C$13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Лист1!$D$8</c:f>
              <c:strCache>
                <c:ptCount val="1"/>
                <c:pt idx="0">
                  <c:v>JetCat P200-RX</c:v>
                </c:pt>
              </c:strCache>
            </c:strRef>
          </c:tx>
          <c:spPr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c:spPr>
          </c:marker>
          <c:cat>
            <c:strRef>
              <c:f>Лист1!$A$9:$A$13</c:f>
              <c:strCache>
                <c:ptCount val="5"/>
                <c:pt idx="0">
                  <c:v>Максимальная тяга</c:v>
                </c:pt>
                <c:pt idx="1">
                  <c:v>Масса</c:v>
                </c:pt>
                <c:pt idx="2">
                  <c:v>Уделеный расход топлива кг</c:v>
                </c:pt>
                <c:pt idx="3">
                  <c:v>Максимальный диаметр</c:v>
                </c:pt>
                <c:pt idx="4">
                  <c:v>Стоимость</c:v>
                </c:pt>
              </c:strCache>
            </c:strRef>
          </c:cat>
          <c:val>
            <c:numRef>
              <c:f>Лист1!$D$9:$D$13</c:f>
              <c:numCache>
                <c:formatCode>General</c:formatCode>
                <c:ptCount val="5"/>
                <c:pt idx="0">
                  <c:v>1</c:v>
                </c:pt>
                <c:pt idx="1">
                  <c:v>0.94820717131474108</c:v>
                </c:pt>
                <c:pt idx="2">
                  <c:v>1</c:v>
                </c:pt>
                <c:pt idx="3">
                  <c:v>1</c:v>
                </c:pt>
                <c:pt idx="4">
                  <c:v>0.83432657926102505</c:v>
                </c:pt>
              </c:numCache>
            </c:numRef>
          </c:val>
        </c:ser>
        <c:ser>
          <c:idx val="3"/>
          <c:order val="3"/>
          <c:tx>
            <c:strRef>
              <c:f>Лист1!$E$8</c:f>
              <c:strCache>
                <c:ptCount val="1"/>
                <c:pt idx="0">
                  <c:v>AMT Olumpus</c:v>
                </c:pt>
              </c:strCache>
            </c:strRef>
          </c:tx>
          <c:spPr>
            <a:ln w="1270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marker>
            <c:symbol val="circle"/>
            <c:size val="5"/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</c:marker>
          <c:cat>
            <c:strRef>
              <c:f>Лист1!$A$9:$A$13</c:f>
              <c:strCache>
                <c:ptCount val="5"/>
                <c:pt idx="0">
                  <c:v>Максимальная тяга</c:v>
                </c:pt>
                <c:pt idx="1">
                  <c:v>Масса</c:v>
                </c:pt>
                <c:pt idx="2">
                  <c:v>Уделеный расход топлива кг</c:v>
                </c:pt>
                <c:pt idx="3">
                  <c:v>Максимальный диаметр</c:v>
                </c:pt>
                <c:pt idx="4">
                  <c:v>Стоимость</c:v>
                </c:pt>
              </c:strCache>
            </c:strRef>
          </c:cat>
          <c:val>
            <c:numRef>
              <c:f>Лист1!$E$9:$E$13</c:f>
              <c:numCache>
                <c:formatCode>General</c:formatCode>
                <c:ptCount val="5"/>
                <c:pt idx="0">
                  <c:v>1</c:v>
                </c:pt>
                <c:pt idx="1">
                  <c:v>0.61898569570871265</c:v>
                </c:pt>
                <c:pt idx="2">
                  <c:v>0.91017964071856294</c:v>
                </c:pt>
                <c:pt idx="3">
                  <c:v>1</c:v>
                </c:pt>
                <c:pt idx="4">
                  <c:v>0.5185953474588828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05008"/>
        <c:axId val="178605568"/>
      </c:radarChart>
      <c:catAx>
        <c:axId val="1786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78605568"/>
        <c:crosses val="autoZero"/>
        <c:auto val="1"/>
        <c:lblAlgn val="ctr"/>
        <c:lblOffset val="100"/>
        <c:noMultiLvlLbl val="0"/>
      </c:catAx>
      <c:valAx>
        <c:axId val="178605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86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257410563947045"/>
          <c:y val="0.16026314757719337"/>
          <c:w val="0.17254260730292403"/>
          <c:h val="0.20247077568260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BE108-63DD-45C0-9A1F-58222ACB7B7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9A2A-1A1F-4421-AA6D-04985DC5D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8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9A2A-1A1F-4421-AA6D-04985DC5D5A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57AE-4058-4F87-AA11-677069E54D0D}" type="datetime1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0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4DF5-3225-4FD9-B59D-404CFAE0A7C9}" type="datetime1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4042-7002-48AC-B5CC-0A22087DBA5B}" type="datetime1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1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62DA-B047-4B43-ABC2-33C55316F845}" type="datetime1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2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45E70-12CE-473C-ADCC-A53C5E3B5E02}" type="datetime1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748-8C41-408A-B881-B58EA5422055}" type="datetime1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2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672F-4917-4A0D-B9E4-4F4B5989A0CE}" type="datetime1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6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C762-8236-4892-B4F4-175E7BD77C52}" type="datetime1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0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221F-7FD0-462B-B9CF-990F1D9E7A9C}" type="datetime1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4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C796-38A3-42CC-B725-1FF390403930}" type="datetime1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7EA3-02A6-4D9B-AA1D-9783C1039001}" type="datetime1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0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1C53-F4A7-492E-9282-1AFE3B209931}" type="datetime1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30B80-10E1-43FF-A325-6FF68C164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3" b="49914"/>
          <a:stretch/>
        </p:blipFill>
        <p:spPr>
          <a:xfrm>
            <a:off x="8848804" y="266806"/>
            <a:ext cx="3196399" cy="765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4413" y="3507083"/>
            <a:ext cx="6946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Малоразмерные турбореактивные двигатели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746" y="6026331"/>
            <a:ext cx="1465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Москва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2017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6" name="Изображение 2" descr="logo-nt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7" y="266806"/>
            <a:ext cx="3228143" cy="1074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2390" y="2538841"/>
            <a:ext cx="1370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AeroNet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6850" y="3045418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Реализация п/п дорожной карты 1.1, 1.3, 1.4, 3.2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89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9316" y="2694132"/>
            <a:ext cx="3918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Спасибо за внимание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0700" y="3434360"/>
            <a:ext cx="2235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www.skyturbines.ru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>
                <a:latin typeface="+mj-lt"/>
              </a:rPr>
              <a:t>10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33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303688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Цель проекта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3" b="49914"/>
          <a:stretch/>
        </p:blipFill>
        <p:spPr>
          <a:xfrm>
            <a:off x="8964712" y="125396"/>
            <a:ext cx="3196399" cy="765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5183" y="1559216"/>
            <a:ext cx="64908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Создание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линейки малоразмерных реактивных двигателей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15833"/>
              </p:ext>
            </p:extLst>
          </p:nvPr>
        </p:nvGraphicFramePr>
        <p:xfrm>
          <a:off x="1135004" y="2552700"/>
          <a:ext cx="5075619" cy="70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1873"/>
                <a:gridCol w="1691873"/>
                <a:gridCol w="1691873"/>
              </a:tblGrid>
              <a:tr h="2592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 этап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 этап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3 этап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20 – 80 кгс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125 кгс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400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кгс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6934155" y="2441111"/>
            <a:ext cx="42706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Потенциальные сферы применения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</a:t>
            </a:r>
          </a:p>
          <a:p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БПЛА различного назначения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Авиамодели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Имитаторы полноразмерных двигателей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Реактивные ранцы и платформы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Учебные стенды для ВУЗов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Силовые установки для планеров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416" y="3482863"/>
            <a:ext cx="5219700" cy="21621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>
                <a:latin typeface="+mj-lt"/>
              </a:rPr>
              <a:t>2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67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303688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Рынок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3" b="49914"/>
          <a:stretch/>
        </p:blipFill>
        <p:spPr>
          <a:xfrm>
            <a:off x="8964712" y="125396"/>
            <a:ext cx="3196399" cy="765942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556032"/>
              </p:ext>
            </p:extLst>
          </p:nvPr>
        </p:nvGraphicFramePr>
        <p:xfrm>
          <a:off x="901110" y="1499191"/>
          <a:ext cx="6265235" cy="456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55161" y="5892148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1300-2000 р за 1 Н тяги</a:t>
            </a:r>
            <a:endParaRPr lang="ru-RU" sz="1100" b="1" dirty="0">
              <a:solidFill>
                <a:schemeClr val="accent1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41768" y="4175337"/>
            <a:ext cx="30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СКБ «Турбина»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г. Челябинск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ОАО НПО «Сатурн»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г. Москва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ФГУП «ВИАМ»,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г. Москва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42381" y="3640108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Отечественные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2381" y="2169539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Иностранные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2381" y="1499191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Конкуренты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0782" y="5141453"/>
            <a:ext cx="360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*Анализ рынка основан на проведённых встречах и полученных письмах от потенциальных заказчиков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>
                <a:latin typeface="+mj-lt"/>
              </a:rPr>
              <a:t>3</a:t>
            </a:fld>
            <a:endParaRPr lang="ru-RU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4168" y="2841780"/>
            <a:ext cx="229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JetCat,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Германия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PBS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Velka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 Bites,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Чехия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AMT, 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Нидерланды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1151" y="5892148"/>
            <a:ext cx="15392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accent2"/>
                </a:solidFill>
                <a:latin typeface="+mj-lt"/>
                <a:cs typeface="Helvetica" panose="020B0604020202020204" pitchFamily="34" charset="0"/>
              </a:rPr>
              <a:t>2000-3000 р за 1 Н тяги</a:t>
            </a:r>
            <a:endParaRPr lang="ru-RU" sz="1100" b="1" dirty="0">
              <a:solidFill>
                <a:schemeClr val="accent2"/>
              </a:solidFill>
              <a:latin typeface="+mj-l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303688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План развития проекта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3" b="49914"/>
          <a:stretch/>
        </p:blipFill>
        <p:spPr>
          <a:xfrm>
            <a:off x="8964712" y="125396"/>
            <a:ext cx="3196399" cy="765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9266" y="1286413"/>
            <a:ext cx="590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История развития проекта и ближайшие перспективы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25724" y="3545077"/>
            <a:ext cx="4632479" cy="19357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286441" y="3116451"/>
            <a:ext cx="0" cy="4286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231357" y="3564435"/>
            <a:ext cx="0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396384" y="3122498"/>
            <a:ext cx="0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695625" y="3135809"/>
            <a:ext cx="0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23686" y="3545075"/>
            <a:ext cx="0" cy="4286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8557" y="3161487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2013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87" y="3961604"/>
            <a:ext cx="15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Начало реализации проекта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9064" y="3590110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2015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2299" y="2014293"/>
            <a:ext cx="264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Образование компании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Получение статуса «Скоково»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Сборка и испытания ТРД тягой 10 кгс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Отработка основных технических решений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67756" y="4032607"/>
            <a:ext cx="2313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Получение Минигранта от Фонда «Сколково»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5 млн. фонд Сколково.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2 млн. частные инвестиции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На разработку ТРД тягой 20 кгс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25866" y="3159530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2016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5062161" y="3114494"/>
            <a:ext cx="0" cy="42862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458203" y="3564434"/>
            <a:ext cx="6383163" cy="8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653866" y="3564434"/>
            <a:ext cx="0" cy="4286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90044" y="3638332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2017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51801" y="2389046"/>
            <a:ext cx="168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Разработка двигателя Д200 максимальной тягой 20 кгс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15388" y="317191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2018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6567" y="4037306"/>
            <a:ext cx="1686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Разработка двигателя тягой 30 кгс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Разработка ТРД тягой 125 кгс</a:t>
            </a:r>
          </a:p>
          <a:p>
            <a:r>
              <a:rPr lang="ru-RU" sz="1200" dirty="0" smtClean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Продажи двигателей тягой 20 кгс</a:t>
            </a:r>
          </a:p>
          <a:p>
            <a:endParaRPr lang="ru-RU" sz="1200" dirty="0">
              <a:solidFill>
                <a:schemeClr val="accent1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12304" y="3628649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2019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85915" y="2215580"/>
            <a:ext cx="168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Разработка двигателя тягой 40 кгс</a:t>
            </a:r>
          </a:p>
          <a:p>
            <a:r>
              <a:rPr lang="ru-RU" sz="1200" dirty="0" smtClean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Продажи двигателей тягой 30 кгс</a:t>
            </a:r>
            <a:endParaRPr lang="ru-RU" sz="1200" dirty="0">
              <a:solidFill>
                <a:schemeClr val="accent1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61288" y="317191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2020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8552542" y="3564434"/>
            <a:ext cx="0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03367" y="4062188"/>
            <a:ext cx="1686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Разработка ТВД на базе разработанных ТРД</a:t>
            </a:r>
          </a:p>
          <a:p>
            <a:r>
              <a:rPr lang="ru-RU" sz="1200" dirty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Продажи двигателей тягой 30 кгс</a:t>
            </a:r>
          </a:p>
          <a:p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11795" y="3623050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2021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0167" y="4062188"/>
            <a:ext cx="1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+mj-lt"/>
                <a:cs typeface="Helvetica" panose="020B0604020202020204" pitchFamily="34" charset="0"/>
              </a:rPr>
              <a:t>Продажи двигателей тягой 125 кгс</a:t>
            </a:r>
            <a:endParaRPr lang="ru-RU" sz="1200" dirty="0">
              <a:solidFill>
                <a:schemeClr val="accent1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35268" y="3164695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2023 г.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10919347" y="3578014"/>
            <a:ext cx="0" cy="428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993740" y="2473223"/>
            <a:ext cx="168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Helvetica" panose="020B0604020202020204" pitchFamily="34" charset="0"/>
              </a:rPr>
              <a:t>Разработка ТРД тягой 60 – 80 кгс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>
                <a:latin typeface="+mj-lt"/>
              </a:rPr>
              <a:t>4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27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303688"/>
            <a:ext cx="494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Экономическая модель проекта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3" b="49914"/>
          <a:stretch/>
        </p:blipFill>
        <p:spPr>
          <a:xfrm>
            <a:off x="8964712" y="125396"/>
            <a:ext cx="3196399" cy="765942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538057"/>
              </p:ext>
            </p:extLst>
          </p:nvPr>
        </p:nvGraphicFramePr>
        <p:xfrm>
          <a:off x="847725" y="1400175"/>
          <a:ext cx="6353176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785620" y="1400175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Допущения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9297" y="1944473"/>
            <a:ext cx="386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Объём занятого рынка 25%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Ставка дисконтирования 25%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85620" y="2787507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Инвестиции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8867" y="3192265"/>
            <a:ext cx="386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+mj-lt"/>
              </a:rPr>
              <a:t>20 – 80 кгс  2018 – 2019 гг.  - 30 млн. р.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8866" y="4784009"/>
            <a:ext cx="386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  <a:latin typeface="+mj-lt"/>
              </a:rPr>
              <a:t>2020 – 2021 гг.  - 30 млн. р.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8866" y="5313789"/>
            <a:ext cx="3867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+mj-lt"/>
              </a:rPr>
              <a:t>125 кгс  2018 – 2023 гг.  - 500 млн. 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5620" y="3498748"/>
            <a:ext cx="259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  <a:latin typeface="+mj-lt"/>
              </a:rPr>
              <a:t>НТИ Развитие - </a:t>
            </a:r>
            <a:r>
              <a:rPr lang="ru-RU" sz="14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ru-RU" sz="1400" dirty="0" smtClean="0">
                <a:solidFill>
                  <a:schemeClr val="accent2"/>
                </a:solidFill>
                <a:latin typeface="+mj-lt"/>
              </a:rPr>
              <a:t>0 млн. р.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1086" y="3727523"/>
            <a:ext cx="2843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2"/>
                </a:solidFill>
                <a:latin typeface="+mj-lt"/>
              </a:rPr>
              <a:t>Инвестиции в развитие учредителями – 6 млн. р.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58629" y="4173719"/>
            <a:ext cx="3022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  <a:latin typeface="+mj-lt"/>
              </a:rPr>
              <a:t>Инвестиции в развитие за счёт выручки в 2018 – 2019 гг. – 4 млн. р.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>
                <a:latin typeface="+mj-lt"/>
              </a:rPr>
              <a:t>5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20308" y="2064042"/>
            <a:ext cx="5314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Налажена кооперация с отечественными и зарубежными компаниями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Проработана концепция одноконтурного малоразмерного ТРД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Проведены испытания аддитивно выращенных деталей на лабораторном образце ТРД тягой 10 кгс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3" b="49914"/>
          <a:stretch/>
        </p:blipFill>
        <p:spPr>
          <a:xfrm>
            <a:off x="8964712" y="125396"/>
            <a:ext cx="3196399" cy="7659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20308" y="4113159"/>
            <a:ext cx="495089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Ведутся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исследовательские испытания ТРД тягой 20 кгс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Ресурсные испытания/испытания на разрушение ноябрь 2017 года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Лётные испытания конец 2017/начало 2018 года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61" y="2284228"/>
            <a:ext cx="4319501" cy="24306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500" y="303688"/>
            <a:ext cx="5229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Разработка двигателя тягой 20 кгс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0290" y="1517002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Текущий статус работ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>
                <a:latin typeface="+mj-lt"/>
              </a:rPr>
              <a:t>6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802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237525"/>
              </p:ext>
            </p:extLst>
          </p:nvPr>
        </p:nvGraphicFramePr>
        <p:xfrm>
          <a:off x="799872" y="1041968"/>
          <a:ext cx="6268585" cy="423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" y="303688"/>
            <a:ext cx="3687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Сравнение с аналогами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3" b="49914"/>
          <a:stretch/>
        </p:blipFill>
        <p:spPr>
          <a:xfrm>
            <a:off x="8964712" y="125396"/>
            <a:ext cx="3196399" cy="76594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51473"/>
              </p:ext>
            </p:extLst>
          </p:nvPr>
        </p:nvGraphicFramePr>
        <p:xfrm>
          <a:off x="1426977" y="4865694"/>
          <a:ext cx="5014374" cy="1259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4812"/>
                <a:gridCol w="692954"/>
                <a:gridCol w="755246"/>
                <a:gridCol w="890331"/>
                <a:gridCol w="921031"/>
              </a:tblGrid>
              <a:tr h="183243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Д200</a:t>
                      </a:r>
                      <a:endParaRPr lang="ru-RU" sz="10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Д200</a:t>
                      </a:r>
                      <a:endParaRPr lang="ru-RU" sz="10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JetCat P200-RX</a:t>
                      </a:r>
                      <a:endParaRPr lang="en-US" sz="1000" b="1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AMT </a:t>
                      </a:r>
                      <a:r>
                        <a:rPr lang="en-US" sz="1000" b="1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Olympus</a:t>
                      </a:r>
                      <a:endParaRPr lang="en-US" sz="10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Максимальная тяга, Н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209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230</a:t>
                      </a:r>
                      <a:endParaRPr lang="ru-RU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230</a:t>
                      </a:r>
                      <a:endParaRPr lang="ru-RU" sz="1000" b="0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230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Масса, г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2650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2380</a:t>
                      </a:r>
                      <a:endParaRPr lang="ru-RU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2510</a:t>
                      </a:r>
                      <a:endParaRPr lang="ru-RU" sz="1000" b="0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3845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Уделеный расход топлива кг/(кгс*ч)</a:t>
                      </a:r>
                      <a:endParaRPr lang="ru-RU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1,75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1,52</a:t>
                      </a:r>
                      <a:endParaRPr lang="ru-RU" sz="1000" b="0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1,67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Максимальный диаметр, мм</a:t>
                      </a:r>
                      <a:endParaRPr lang="ru-RU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130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130</a:t>
                      </a:r>
                      <a:endParaRPr lang="ru-RU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130</a:t>
                      </a:r>
                      <a:endParaRPr lang="ru-RU" sz="1000" b="0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130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Стоимость, </a:t>
                      </a:r>
                      <a:r>
                        <a:rPr lang="en-US" sz="1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Euro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3500</a:t>
                      </a:r>
                      <a:endParaRPr lang="ru-RU" sz="10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3500</a:t>
                      </a:r>
                      <a:endParaRPr lang="ru-RU" sz="10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4195</a:t>
                      </a:r>
                      <a:endParaRPr lang="ru-RU" sz="1000" b="0" i="0" u="none" strike="noStrike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6749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5657" y="6050941"/>
            <a:ext cx="1677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/>
                </a:solidFill>
                <a:latin typeface="+mj-lt"/>
              </a:rPr>
              <a:t>Достигнутые</a:t>
            </a:r>
            <a:r>
              <a:rPr lang="ru-RU" sz="14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200" b="1" dirty="0" smtClean="0">
                <a:solidFill>
                  <a:schemeClr val="accent1"/>
                </a:solidFill>
                <a:latin typeface="+mj-lt"/>
              </a:rPr>
              <a:t>показатели</a:t>
            </a:r>
            <a:endParaRPr lang="ru-RU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5657" y="6220218"/>
            <a:ext cx="1826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Планируемые показатели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3774" y="110639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Ключевые преимущества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1796" y="1677489"/>
            <a:ext cx="48362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Стоимость 1000 – 1200 Р за 1 Н тяги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Возможность доработки под заказчика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Гибкие возможности установки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Возможность установки воздухозаборника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Конкурентные ТТХ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47" b="973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27" y="3158955"/>
            <a:ext cx="4851400" cy="26859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>
                <a:latin typeface="+mj-lt"/>
              </a:rPr>
              <a:t>7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78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3" b="26846"/>
          <a:stretch/>
        </p:blipFill>
        <p:spPr>
          <a:xfrm>
            <a:off x="1696691" y="2362165"/>
            <a:ext cx="3285542" cy="2652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6691" y="5366832"/>
            <a:ext cx="33203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Аддитивно выращенный сопловой аппарат турбины малоразмерного реактивного двигателя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4347" y="1112105"/>
            <a:ext cx="3525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Пример внедрения аддитивных технологий как альтернатива литью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3" b="49914"/>
          <a:stretch/>
        </p:blipFill>
        <p:spPr>
          <a:xfrm>
            <a:off x="8964712" y="125396"/>
            <a:ext cx="3196399" cy="7659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00" y="303688"/>
            <a:ext cx="5463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Внедрение аддитивных технологий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>
                <a:latin typeface="+mj-lt"/>
              </a:rPr>
              <a:t>8</a:t>
            </a:fld>
            <a:endParaRPr lang="ru-RU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0" y="2362165"/>
            <a:ext cx="3401111" cy="26521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34855" y="5154473"/>
            <a:ext cx="57375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Преимуществовав аддитивных технологий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</a:t>
            </a: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Возможность создавать тонкостенные изделия сложной формы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Возможность создавать конструкции без излишек массы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Удаление избыточных функциональных связей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0106" y="1265993"/>
            <a:ext cx="3341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Адаптация ТРД под аддитивные технологии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21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8964711" y="1820781"/>
            <a:ext cx="2477981" cy="446096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005" y="1817461"/>
            <a:ext cx="7334122" cy="446096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33" b="49914"/>
          <a:stretch/>
        </p:blipFill>
        <p:spPr>
          <a:xfrm>
            <a:off x="8964712" y="125396"/>
            <a:ext cx="3196399" cy="765942"/>
          </a:xfrm>
          <a:prstGeom prst="rect">
            <a:avLst/>
          </a:prstGeom>
        </p:spPr>
      </p:pic>
      <p:pic>
        <p:nvPicPr>
          <p:cNvPr id="5" name="Picture 1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1910" y="2018070"/>
            <a:ext cx="1344168" cy="1546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/>
        </p:blipFill>
        <p:spPr>
          <a:xfrm>
            <a:off x="9656990" y="2034867"/>
            <a:ext cx="1118903" cy="1505370"/>
          </a:xfrm>
          <a:prstGeom prst="rect">
            <a:avLst/>
          </a:prstGeom>
          <a:effectLst>
            <a:outerShdw blurRad="127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13131" r="28788" b="54546"/>
          <a:stretch/>
        </p:blipFill>
        <p:spPr>
          <a:xfrm>
            <a:off x="1799331" y="2010312"/>
            <a:ext cx="1350454" cy="155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91706" y="3605495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/>
              </a:rPr>
              <a:t>Бородин С.Д.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3826" y="3608387"/>
            <a:ext cx="180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/>
              </a:rPr>
              <a:t>Веселовский П.Н.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976" y="3605494"/>
            <a:ext cx="180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/>
              </a:rPr>
              <a:t>Шатов Д.В.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9401" y="3608386"/>
            <a:ext cx="180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/>
              </a:rPr>
              <a:t>Киянский Т.Н</a:t>
            </a:r>
          </a:p>
        </p:txBody>
      </p:sp>
      <p:pic>
        <p:nvPicPr>
          <p:cNvPr id="14" name="Изображение 1" descr="AAEAAQAAAAAAAATPAAAAJDU2YmE0ZWJhLTRkYTktNGY5MC05ODhiLTZlN2MzY2IxNjcyOQ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64" y="2021484"/>
            <a:ext cx="1454302" cy="1554480"/>
          </a:xfrm>
          <a:prstGeom prst="rect">
            <a:avLst/>
          </a:prstGeom>
          <a:effectLst>
            <a:outerShdw blurRad="190500" dir="18900000" algn="bl" rotWithShape="0">
              <a:prstClr val="black">
                <a:alpha val="7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394558" y="4051263"/>
            <a:ext cx="21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Генеральный директор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Окончил МГТУ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Конструкторский опыт в аэрокосмической сфере более 5 лет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3994" y="4051263"/>
            <a:ext cx="21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Разработчик СУ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Окончил МГТУ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Опыт разработки электронных блоков управления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1615" y="4036803"/>
            <a:ext cx="21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Менеджер проекта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Окончил МГТУ/РЭШ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Опыт в ИТ и управлении проектами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8005" y="123804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Основатели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60970" y="1238049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Эксперты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187" y="275983"/>
            <a:ext cx="149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Команда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07911" y="4048750"/>
            <a:ext cx="25454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Эксперт</a:t>
            </a:r>
          </a:p>
          <a:p>
            <a:pPr algn="ctr"/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algn="ctr"/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Начальник перспективных разработок ОКБ «Гранит»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Начальник перспективных разработок АО «Технодинамика»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Начальник отдела перспективных разработок КБ «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Кунцево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" panose="020B0604020202020204" pitchFamily="34" charset="0"/>
              </a:rPr>
              <a:t>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30B80-10E1-43FF-A325-6FF68C164F26}" type="slidenum">
              <a:rPr lang="ru-RU" smtClean="0">
                <a:latin typeface="+mj-lt"/>
              </a:rPr>
              <a:t>9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3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633</Words>
  <Application>Microsoft Office PowerPoint</Application>
  <PresentationFormat>Широкоэкранный</PresentationFormat>
  <Paragraphs>191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Бородин Семен Дмитриевич</cp:lastModifiedBy>
  <cp:revision>126</cp:revision>
  <dcterms:created xsi:type="dcterms:W3CDTF">2017-02-28T09:49:03Z</dcterms:created>
  <dcterms:modified xsi:type="dcterms:W3CDTF">2017-09-25T11:49:49Z</dcterms:modified>
</cp:coreProperties>
</file>