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6" r:id="rId3"/>
    <p:sldId id="277" r:id="rId4"/>
    <p:sldId id="278" r:id="rId5"/>
    <p:sldId id="281" r:id="rId6"/>
    <p:sldId id="279" r:id="rId7"/>
    <p:sldId id="280" r:id="rId8"/>
    <p:sldId id="283" r:id="rId9"/>
    <p:sldId id="282" r:id="rId10"/>
    <p:sldId id="284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13506F-30D3-4A0D-8158-B318E0E4F514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FC68C-0A1F-417B-B001-0826918A76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896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726" indent="0" algn="ctr">
              <a:buNone/>
              <a:defRPr/>
            </a:lvl2pPr>
            <a:lvl3pPr marL="829452" indent="0" algn="ctr">
              <a:buNone/>
              <a:defRPr/>
            </a:lvl3pPr>
            <a:lvl4pPr marL="1244178" indent="0" algn="ctr">
              <a:buNone/>
              <a:defRPr/>
            </a:lvl4pPr>
            <a:lvl5pPr marL="1658904" indent="0" algn="ctr">
              <a:buNone/>
              <a:defRPr/>
            </a:lvl5pPr>
            <a:lvl6pPr marL="2073631" indent="0" algn="ctr">
              <a:buNone/>
              <a:defRPr/>
            </a:lvl6pPr>
            <a:lvl7pPr marL="2488357" indent="0" algn="ctr">
              <a:buNone/>
              <a:defRPr/>
            </a:lvl7pPr>
            <a:lvl8pPr marL="2903083" indent="0" algn="ctr">
              <a:buNone/>
              <a:defRPr/>
            </a:lvl8pPr>
            <a:lvl9pPr marL="3317809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880" y="273629"/>
            <a:ext cx="2056320" cy="585565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6481" y="273629"/>
            <a:ext cx="6032160" cy="585565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358" y="274495"/>
            <a:ext cx="822928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357" y="1600267"/>
            <a:ext cx="4099524" cy="224669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87119" y="1600267"/>
            <a:ext cx="4099524" cy="224669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357" y="3879212"/>
            <a:ext cx="4099524" cy="224702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87119" y="3879212"/>
            <a:ext cx="4099524" cy="224702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ln/>
        </p:spPr>
        <p:txBody>
          <a:bodyPr lIns="18638" tIns="9319" rIns="18638" bIns="9319"/>
          <a:lstStyle>
            <a:lvl1pPr>
              <a:defRPr/>
            </a:lvl1pPr>
          </a:lstStyle>
          <a:p>
            <a:fld id="{D31A0135-90B6-44D7-980A-ADF0FF1656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2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2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442" y="6245938"/>
            <a:ext cx="2134080" cy="475250"/>
          </a:xfrm>
          <a:prstGeom prst="rect">
            <a:avLst/>
          </a:prstGeom>
        </p:spPr>
        <p:txBody>
          <a:bodyPr lIns="91420" tIns="45711" rIns="91420" bIns="45711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>
                <a:latin typeface="Arial" charset="0"/>
                <a:ea typeface="+mn-ea"/>
                <a:cs typeface="Arial Unicode MS" charset="0"/>
              </a:defRPr>
            </a:lvl1pPr>
          </a:lstStyle>
          <a:p>
            <a:fld id="{D31A0135-90B6-44D7-980A-ADF0FF1656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726" indent="0">
              <a:buNone/>
              <a:defRPr sz="1600"/>
            </a:lvl2pPr>
            <a:lvl3pPr marL="829452" indent="0">
              <a:buNone/>
              <a:defRPr sz="1500"/>
            </a:lvl3pPr>
            <a:lvl4pPr marL="1244178" indent="0">
              <a:buNone/>
              <a:defRPr sz="1300"/>
            </a:lvl4pPr>
            <a:lvl5pPr marL="1658904" indent="0">
              <a:buNone/>
              <a:defRPr sz="1300"/>
            </a:lvl5pPr>
            <a:lvl6pPr marL="2073631" indent="0">
              <a:buNone/>
              <a:defRPr sz="1300"/>
            </a:lvl6pPr>
            <a:lvl7pPr marL="2488357" indent="0">
              <a:buNone/>
              <a:defRPr sz="1300"/>
            </a:lvl7pPr>
            <a:lvl8pPr marL="2903083" indent="0">
              <a:buNone/>
              <a:defRPr sz="1300"/>
            </a:lvl8pPr>
            <a:lvl9pPr marL="3317809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6480" y="1604329"/>
            <a:ext cx="4043520" cy="452495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38241" y="1604329"/>
            <a:ext cx="4044960" cy="452495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1" y="275070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441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441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920" y="1434391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6481" y="273629"/>
            <a:ext cx="8226720" cy="1143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1604329"/>
            <a:ext cx="8226720" cy="452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25602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6481" y="6247376"/>
            <a:ext cx="2128320" cy="47093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56650" algn="l"/>
                <a:tab pos="1313299" algn="l"/>
                <a:tab pos="1969949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ea typeface="+mn-ea"/>
                <a:cs typeface="Arial Unicode MS" charset="0"/>
              </a:defRPr>
            </a:lvl1pPr>
          </a:lstStyle>
          <a:p>
            <a:fld id="{BFC8F495-C9FB-45ED-92EA-35851B96814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56650" algn="l"/>
                <a:tab pos="1313299" algn="l"/>
                <a:tab pos="1969949" algn="l"/>
                <a:tab pos="2626599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ea typeface="+mn-ea"/>
                <a:cs typeface="Arial Unicode MS" charset="0"/>
              </a:defRPr>
            </a:lvl1pPr>
          </a:lstStyle>
          <a:p>
            <a:endParaRPr lang="ru-RU"/>
          </a:p>
        </p:txBody>
      </p:sp>
      <p:pic>
        <p:nvPicPr>
          <p:cNvPr id="303105" name="Picture 1" descr="C:\Documents and Settings\igonin_og.SCAA\Мои документы\Мои рисунки\ЛОГО РОСАВИАЦИЯ big.gif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6285644" y="6215711"/>
            <a:ext cx="2692787" cy="5091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med">
    <p:wipe dir="d"/>
  </p:transition>
  <p:txStyles>
    <p:titleStyle>
      <a:lvl1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+mj-lt"/>
          <a:ea typeface="Arial Unicode MS" pitchFamily="34" charset="-128"/>
          <a:cs typeface="+mj-cs"/>
        </a:defRPr>
      </a:lvl1pPr>
      <a:lvl2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2pPr>
      <a:lvl3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3pPr>
      <a:lvl4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4pPr>
      <a:lvl5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5pPr>
      <a:lvl6pPr marL="2280994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cs typeface="Arial Unicode MS" charset="0"/>
        </a:defRPr>
      </a:lvl6pPr>
      <a:lvl7pPr marL="2695720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cs typeface="Arial Unicode MS" charset="0"/>
        </a:defRPr>
      </a:lvl7pPr>
      <a:lvl8pPr marL="3110446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cs typeface="Arial Unicode MS" charset="0"/>
        </a:defRPr>
      </a:lvl8pPr>
      <a:lvl9pPr marL="3525172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11045" indent="-311045" algn="l" defTabSz="407526" rtl="0" eaLnBrk="1" fontAlgn="base" hangingPunct="1">
        <a:lnSpc>
          <a:spcPct val="93000"/>
        </a:lnSpc>
        <a:spcBef>
          <a:spcPct val="0"/>
        </a:spcBef>
        <a:spcAft>
          <a:spcPts val="1293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  <a:ea typeface="Arial Unicode MS" pitchFamily="34" charset="-128"/>
          <a:cs typeface="+mn-cs"/>
        </a:defRPr>
      </a:lvl1pPr>
      <a:lvl2pPr marL="673930" indent="-259204" algn="l" defTabSz="407526" rtl="0" eaLnBrk="1" fontAlgn="base" hangingPunct="1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Times New Roman" pitchFamily="18" charset="0"/>
        <a:defRPr sz="2500">
          <a:solidFill>
            <a:srgbClr val="000000"/>
          </a:solidFill>
          <a:latin typeface="+mn-lt"/>
          <a:ea typeface="Arial Unicode MS" pitchFamily="34" charset="-128"/>
          <a:cs typeface="+mn-cs"/>
        </a:defRPr>
      </a:lvl2pPr>
      <a:lvl3pPr marL="1036815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pitchFamily="18" charset="0"/>
        <a:defRPr sz="2200">
          <a:solidFill>
            <a:srgbClr val="000000"/>
          </a:solidFill>
          <a:latin typeface="+mn-lt"/>
          <a:ea typeface="Arial Unicode MS" pitchFamily="34" charset="-128"/>
          <a:cs typeface="+mn-cs"/>
        </a:defRPr>
      </a:lvl3pPr>
      <a:lvl4pPr marL="1451541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ea typeface="Arial Unicode MS" pitchFamily="34" charset="-128"/>
          <a:cs typeface="+mn-cs"/>
        </a:defRPr>
      </a:lvl4pPr>
      <a:lvl5pPr marL="1866268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ea typeface="Arial Unicode MS" pitchFamily="34" charset="-128"/>
          <a:cs typeface="+mn-cs"/>
        </a:defRPr>
      </a:lvl5pPr>
      <a:lvl6pPr marL="2280994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cs typeface="+mn-cs"/>
        </a:defRPr>
      </a:lvl6pPr>
      <a:lvl7pPr marL="2695720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cs typeface="+mn-cs"/>
        </a:defRPr>
      </a:lvl7pPr>
      <a:lvl8pPr marL="3110446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cs typeface="+mn-cs"/>
        </a:defRPr>
      </a:lvl8pPr>
      <a:lvl9pPr marL="3525172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8" charset="0"/>
        <a:defRPr sz="18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CFBEC1C9AF96C28CF76E86A15FC02274F1B1EF8C6D1DFF07B119F64B6FF4FDDCCB14AFB754CENAP" TargetMode="External"/><Relationship Id="rId2" Type="http://schemas.openxmlformats.org/officeDocument/2006/relationships/hyperlink" Target="consultantplus://offline/ref=CFBEC1C9AF96C28CF76E86A15FC02274F1B2EC846C16FF07B119F64B6FF4FDDCCB14AFB350ED98F5C2N6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CFBEC1C9AF96C28CF76E86A15FC02274F1BBEE826D17FF07B119F64B6FF4FDDCCB14AFB355EBC9NCP" TargetMode="External"/><Relationship Id="rId2" Type="http://schemas.openxmlformats.org/officeDocument/2006/relationships/hyperlink" Target="#Par18"/><Relationship Id="rId1" Type="http://schemas.openxmlformats.org/officeDocument/2006/relationships/slideLayout" Target="../slideLayouts/slideLayout2.xml"/><Relationship Id="rId5" Type="http://schemas.openxmlformats.org/officeDocument/2006/relationships/hyperlink" Target="consultantplus://offline/ref=CFBEC1C9AF96C28CF76E86A15FC02274F1BBEE826D17FF07B119F64B6FF4FDDCCB14AFB355EBC9N0P" TargetMode="External"/><Relationship Id="rId4" Type="http://schemas.openxmlformats.org/officeDocument/2006/relationships/hyperlink" Target="consultantplus://offline/ref=CFBEC1C9AF96C28CF76E86A15FC02274F1BBEE826D17FF07B119F64B6FF4FDDCCB14AFB355EBC9NF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CFBEC1C9AF96C28CF76E86A15FC02274F1B2E684661EFF07B119F64B6FF4FDDCCB14AFB350ED99F0C2NDP" TargetMode="External"/><Relationship Id="rId2" Type="http://schemas.openxmlformats.org/officeDocument/2006/relationships/hyperlink" Target="consultantplus://offline/ref=CFBEC1C9AF96C28CF76E86A15FC02274F1B2E684661EFF07B119F64B6FF4FDDCCB14AFB3C5N6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consultantplus://offline/ref=CFBEC1C9AF96C28CF76E86A15FC02274F1B1EE8D641EFF07B119F64B6FF4FDDCCB14AFB350ED98F7C2N1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916832"/>
            <a:ext cx="8280920" cy="2160240"/>
          </a:xfrm>
        </p:spPr>
        <p:txBody>
          <a:bodyPr/>
          <a:lstStyle/>
          <a:p>
            <a:r>
              <a:rPr lang="ru-RU" sz="3600" b="1" dirty="0"/>
              <a:t>Регистрация беспилотных воздушных судов. Ответственность внешних пилотов при нарушении правил эксплуатации БАС, порядка использования воздушного пространства</a:t>
            </a:r>
            <a:endParaRPr lang="ru-RU" sz="36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568952" cy="5904656"/>
          </a:xfrm>
        </p:spPr>
        <p:txBody>
          <a:bodyPr/>
          <a:lstStyle/>
          <a:p>
            <a:r>
              <a:rPr lang="ru-RU" sz="1800" b="1" dirty="0"/>
              <a:t>В соответствии с требованиями статей 23.42 и 23.43 КоАП РФ полномочия по рассмотрению дел об административных правонарушениях возложены на Федеральный орган исполнительной власти, осуществляющий государственный контроль (надзор) в области использования воздушного пространства (</a:t>
            </a:r>
            <a:r>
              <a:rPr lang="ru-RU" sz="1800" b="1" dirty="0" err="1"/>
              <a:t>Ространснадзор</a:t>
            </a:r>
            <a:r>
              <a:rPr lang="ru-RU" sz="1800" b="1" dirty="0"/>
              <a:t>).</a:t>
            </a:r>
            <a:endParaRPr lang="ru-RU" sz="1800" dirty="0"/>
          </a:p>
          <a:p>
            <a:r>
              <a:rPr lang="ru-RU" sz="1800" dirty="0"/>
              <a:t>В заключение хотел бы отметить, что в соответствии с постановлением Правительства Российской Федерации от 18.04.2016 № 317, создана рабочая группа «</a:t>
            </a:r>
            <a:r>
              <a:rPr lang="ru-RU" sz="1800" dirty="0" err="1"/>
              <a:t>Аэронет</a:t>
            </a:r>
            <a:r>
              <a:rPr lang="ru-RU" sz="1800" dirty="0"/>
              <a:t>» и разработана Дорожная карта «</a:t>
            </a:r>
            <a:r>
              <a:rPr lang="ru-RU" sz="1800" dirty="0" err="1"/>
              <a:t>Аэронет</a:t>
            </a:r>
            <a:r>
              <a:rPr lang="ru-RU" sz="1800" dirty="0"/>
              <a:t>», содержащая как стратегические цели, так и конкретный план мероприятий до 2035 года по развитию рынка и достижению глобальной конкурентоспособности России в сфере гражданских БАС. Дорожная карта согласована со всеми заинтересованными федеральными органами исполнительной власти и утверждена президиумом Совета при Президенте Российской Федерации по модернизации экономики и инновационному развитию (протокол от 24.06.2016 № 3). </a:t>
            </a:r>
          </a:p>
          <a:p>
            <a:r>
              <a:rPr lang="ru-RU" sz="1800" dirty="0"/>
              <a:t>В Дорожной карте «</a:t>
            </a:r>
            <a:r>
              <a:rPr lang="ru-RU" sz="1800" dirty="0" err="1"/>
              <a:t>Аэронет</a:t>
            </a:r>
            <a:r>
              <a:rPr lang="ru-RU" sz="1800" dirty="0"/>
              <a:t>» закреплена государственная долгосрочная концепция развития сферы БАС.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94447916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80920" cy="2160240"/>
          </a:xfrm>
        </p:spPr>
        <p:txBody>
          <a:bodyPr/>
          <a:lstStyle/>
          <a:p>
            <a:r>
              <a:rPr lang="ru-RU" sz="3600" b="1" dirty="0"/>
              <a:t>Регистрация беспилотных воздушных судов. Ответственность внешних пилотов при нарушении правил эксплуатации БАС, порядка использования воздушного пространства</a:t>
            </a:r>
            <a:endParaRPr lang="ru-RU" sz="3600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26720" cy="4524955"/>
          </a:xfrm>
        </p:spPr>
        <p:txBody>
          <a:bodyPr/>
          <a:lstStyle/>
          <a:p>
            <a:r>
              <a:rPr lang="ru-RU" sz="1200" b="1" dirty="0"/>
              <a:t>Статья 32. Воздушное судно</a:t>
            </a:r>
          </a:p>
          <a:p>
            <a:pPr algn="just"/>
            <a:endParaRPr lang="ru-RU" sz="1200" dirty="0"/>
          </a:p>
          <a:p>
            <a:pPr algn="just"/>
            <a:r>
              <a:rPr lang="ru-RU" sz="1200" dirty="0" smtClean="0"/>
              <a:t>1. Воздушное </a:t>
            </a:r>
            <a:r>
              <a:rPr lang="ru-RU" sz="1200" dirty="0"/>
              <a:t>судно - летательный аппарат, поддерживаемый в атмосфере за счет взаимодействия с воздухом, отличного от </a:t>
            </a:r>
            <a:endParaRPr lang="ru-RU" sz="1200" dirty="0" smtClean="0"/>
          </a:p>
          <a:p>
            <a:pPr algn="just"/>
            <a:r>
              <a:rPr lang="ru-RU" sz="1200" dirty="0" smtClean="0"/>
              <a:t>2</a:t>
            </a:r>
            <a:r>
              <a:rPr lang="ru-RU" sz="1200" dirty="0"/>
              <a:t>. Легкое воздушное судно - воздушное судно, максимальная взлетная масса которого составляет менее 5700 килограммов, в том числе вертолет, максимальная взлетная масса которого составляет менее 3100 килограммов.</a:t>
            </a:r>
          </a:p>
          <a:p>
            <a:pPr algn="just"/>
            <a:endParaRPr lang="ru-RU" sz="1200" dirty="0" smtClean="0"/>
          </a:p>
          <a:p>
            <a:pPr algn="just"/>
            <a:r>
              <a:rPr lang="ru-RU" sz="1200" dirty="0" smtClean="0"/>
              <a:t>3</a:t>
            </a:r>
            <a:r>
              <a:rPr lang="ru-RU" sz="1200" dirty="0"/>
              <a:t>. Сверхлегкое воздушное судно - воздушное судно, максимальная взлетная масса которого составляет не более 495 килограммов без учета массы авиационных средств спасания.</a:t>
            </a:r>
          </a:p>
          <a:p>
            <a:pPr algn="just"/>
            <a:endParaRPr lang="ru-RU" sz="1200" dirty="0" smtClean="0"/>
          </a:p>
          <a:p>
            <a:pPr algn="just"/>
            <a:r>
              <a:rPr lang="ru-RU" sz="1200" dirty="0" smtClean="0"/>
              <a:t>4</a:t>
            </a:r>
            <a:r>
              <a:rPr lang="ru-RU" sz="1200" dirty="0"/>
              <a:t>. Пилотируемое воздушное судно - воздушное судно, управляемое в полете пилотом, находящимся на его борту.</a:t>
            </a:r>
          </a:p>
          <a:p>
            <a:pPr algn="just"/>
            <a:endParaRPr lang="ru-RU" sz="1200" dirty="0" smtClean="0"/>
          </a:p>
          <a:p>
            <a:pPr algn="just"/>
            <a:r>
              <a:rPr lang="ru-RU" sz="1200" dirty="0" smtClean="0"/>
              <a:t>5</a:t>
            </a:r>
            <a:r>
              <a:rPr lang="ru-RU" sz="1200" dirty="0"/>
              <a:t>. Беспилотное воздушное судно - воздушное судно, управляемое, контролируемое в полете пилотом, находящимся вне борта такого воздушного судна (внешний пилот).</a:t>
            </a:r>
          </a:p>
          <a:p>
            <a:pPr algn="just"/>
            <a:endParaRPr lang="ru-RU" sz="1200" dirty="0" smtClean="0"/>
          </a:p>
          <a:p>
            <a:pPr algn="just"/>
            <a:r>
              <a:rPr lang="ru-RU" sz="1200" dirty="0" smtClean="0"/>
              <a:t>6</a:t>
            </a:r>
            <a:r>
              <a:rPr lang="ru-RU" sz="1200" dirty="0"/>
              <a:t>. Беспилотная авиационная система - комплекс взаимосвязанных элементов, включающий в себя одно или несколько беспилотных воздушных судов, средства обеспечения взлета и посадки, средства управления полетом одного или нескольких беспилотных воздушных судов и контроля за полетом одного или нескольких беспилотных воздушных судов.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590874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76672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Статья 11. Использование воздушного пространства</a:t>
            </a:r>
          </a:p>
          <a:p>
            <a:endParaRPr lang="ru-RU" dirty="0"/>
          </a:p>
          <a:p>
            <a:r>
              <a:rPr lang="ru-RU" dirty="0"/>
              <a:t>1. Использование воздушного пространства представляет собой деятельность, в процессе которой осуществляются перемещение в воздушном пространстве различных материальных объектов (воздушных судов, ракет и других объектов), а также другая деятельность (строительство высотных сооружений, деятельность, в процессе которой происходят электромагнитные и другие излучения, выброс в атмосферу веществ, ухудшающих видимость, проведение взрывных работ и тому подобное), которая может представлять угрозу безопасности воздушного движения.</a:t>
            </a:r>
          </a:p>
          <a:p>
            <a:r>
              <a:rPr lang="ru-RU" dirty="0"/>
              <a:t>2. Пользователями воздушного пространства являются граждане и юридические лица, наделенные в установленном порядке правом на осуществление деятельности по использованию воздушного пространства.</a:t>
            </a:r>
          </a:p>
        </p:txBody>
      </p:sp>
    </p:spTree>
    <p:extLst>
      <p:ext uri="{BB962C8B-B14F-4D97-AF65-F5344CB8AC3E}">
        <p14:creationId xmlns:p14="http://schemas.microsoft.com/office/powerpoint/2010/main" val="10613347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spcAft>
                <a:spcPts val="0"/>
              </a:spcAft>
            </a:pPr>
            <a:r>
              <a:rPr lang="ru-RU" sz="2800" dirty="0"/>
              <a:t>Порядок использования воздушного пространства Российской Федерации, в том числе БВС, установлен Федеральными правилами использования воздушного пространства Российской Федерации, утвержденными постановлением Правительства Российской Федерации от 11.03.2010 № 138.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4046995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/>
              <a:t>В настоящее время нормативно БАС разделены на две категории</a:t>
            </a:r>
            <a:r>
              <a:rPr lang="ru-RU" sz="2400" dirty="0" smtClean="0"/>
              <a:t>:</a:t>
            </a:r>
            <a:endParaRPr lang="ru-RU" sz="2400" dirty="0"/>
          </a:p>
          <a:p>
            <a:pPr algn="just"/>
            <a:r>
              <a:rPr lang="ru-RU" sz="2400" dirty="0"/>
              <a:t>с </a:t>
            </a:r>
            <a:r>
              <a:rPr lang="ru-RU" sz="2400" dirty="0" err="1"/>
              <a:t>макс.взлетной</a:t>
            </a:r>
            <a:r>
              <a:rPr lang="ru-RU" sz="2400" dirty="0"/>
              <a:t> массой от 0,25 килограмма (0,55 фунта)                                        до 30 килограммов (66 фунтов, в США верхний предел 55 фунтов – это 25 кг);</a:t>
            </a:r>
          </a:p>
          <a:p>
            <a:pPr algn="just"/>
            <a:r>
              <a:rPr lang="ru-RU" sz="2400" dirty="0"/>
              <a:t>с </a:t>
            </a:r>
            <a:r>
              <a:rPr lang="ru-RU" sz="2400" dirty="0" err="1"/>
              <a:t>макс.взлетной</a:t>
            </a:r>
            <a:r>
              <a:rPr lang="ru-RU" sz="2400" dirty="0"/>
              <a:t> массой более 30 килограммов.</a:t>
            </a:r>
          </a:p>
          <a:p>
            <a:pPr algn="just"/>
            <a:r>
              <a:rPr lang="ru-RU" sz="2400" dirty="0"/>
              <a:t>В соответствии со статьей 33 Воздушного кодекса Российской Федерации государственной регистрации подлежат только БВС с максимальной взлетной массой свыше 30 килограммов.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4906418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8640"/>
            <a:ext cx="4752528" cy="647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229103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226720" cy="4524955"/>
          </a:xfrm>
        </p:spPr>
        <p:txBody>
          <a:bodyPr/>
          <a:lstStyle/>
          <a:p>
            <a:pPr algn="just"/>
            <a:r>
              <a:rPr lang="ru-RU" sz="1800" b="1" dirty="0" smtClean="0"/>
              <a:t>Статья </a:t>
            </a:r>
            <a:r>
              <a:rPr lang="ru-RU" sz="1800" b="1" dirty="0"/>
              <a:t>11.4 </a:t>
            </a:r>
            <a:r>
              <a:rPr lang="ru-RU" sz="1800" b="1" dirty="0" smtClean="0"/>
              <a:t>Кодекса </a:t>
            </a:r>
            <a:r>
              <a:rPr lang="ru-RU" sz="1800" b="1" dirty="0"/>
              <a:t>Российской Федерации об административных </a:t>
            </a:r>
            <a:r>
              <a:rPr lang="ru-RU" sz="1800" b="1" dirty="0" smtClean="0"/>
              <a:t>правонарушениях установлена </a:t>
            </a:r>
            <a:r>
              <a:rPr lang="ru-RU" sz="1800" b="1" dirty="0"/>
              <a:t>ответственность за нарушение правил использования воздушного пространства</a:t>
            </a:r>
          </a:p>
          <a:p>
            <a:pPr algn="just"/>
            <a:r>
              <a:rPr lang="ru-RU" sz="1800" dirty="0"/>
              <a:t>1. Нарушение пользователем воздушного пространства федеральных </a:t>
            </a:r>
            <a:r>
              <a:rPr lang="ru-RU" sz="1800" dirty="0">
                <a:hlinkClick r:id="rId2"/>
              </a:rPr>
              <a:t>правил</a:t>
            </a:r>
            <a:r>
              <a:rPr lang="ru-RU" sz="1800" dirty="0"/>
              <a:t> использования воздушного пространства, если это действие не содержит </a:t>
            </a:r>
            <a:r>
              <a:rPr lang="ru-RU" sz="1800" dirty="0">
                <a:hlinkClick r:id="rId3"/>
              </a:rPr>
              <a:t>уголовно наказуемого</a:t>
            </a:r>
            <a:r>
              <a:rPr lang="ru-RU" sz="1800" dirty="0"/>
              <a:t> деяния, -</a:t>
            </a:r>
          </a:p>
          <a:p>
            <a:pPr algn="just"/>
            <a:r>
              <a:rPr lang="ru-RU" sz="1800" dirty="0"/>
              <a:t>влечет наложение административного штрафа на граждан в размере от 2 тысяч до п тысяч рублей; на должностных лиц - от 25 тысяч до 30 тысяч рублей; на юридических лиц - от 250 тысяч до 300 тысяч рублей или административное приостановление деятельности на срок до девяноста суток.</a:t>
            </a:r>
          </a:p>
          <a:p>
            <a:pPr algn="just"/>
            <a:r>
              <a:rPr lang="ru-RU" sz="1800" dirty="0"/>
              <a:t>2. Нарушение </a:t>
            </a:r>
            <a:r>
              <a:rPr lang="ru-RU" sz="1800" dirty="0">
                <a:hlinkClick r:id="rId2"/>
              </a:rPr>
              <a:t>правил</a:t>
            </a:r>
            <a:r>
              <a:rPr lang="ru-RU" sz="1800" dirty="0"/>
              <a:t> использования воздушного пространства лицами, не наделенными в установленном порядке правом на осуществление деятельности по использованию воздушного пространства, если это действие не содержит уголовно наказуемого </a:t>
            </a:r>
            <a:r>
              <a:rPr lang="ru-RU" sz="1800" dirty="0">
                <a:hlinkClick r:id="rId3"/>
              </a:rPr>
              <a:t>деяния</a:t>
            </a:r>
            <a:r>
              <a:rPr lang="ru-RU" sz="1800" dirty="0"/>
              <a:t>, </a:t>
            </a:r>
            <a:r>
              <a:rPr lang="ru-RU" sz="1800" dirty="0" smtClean="0"/>
              <a:t>- </a:t>
            </a:r>
          </a:p>
          <a:p>
            <a:pPr algn="just"/>
            <a:r>
              <a:rPr lang="ru-RU" sz="1800" dirty="0" smtClean="0"/>
              <a:t>влечет </a:t>
            </a:r>
            <a:r>
              <a:rPr lang="ru-RU" sz="1800" dirty="0"/>
              <a:t>наложение административного штрафа на граждан в размере от 3 до 5 тысяч рублей; на должностных лиц - от 30 тысяч до 50 тысяч рублей; на юридических лиц - от 300 тысяч до 500 тысяч рублей или административное приостановление деятельности на срок до 90 суток.</a:t>
            </a:r>
          </a:p>
          <a:p>
            <a:pPr algn="just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10644156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332656"/>
            <a:ext cx="811864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/>
              <a:t>Статьей 11.5  установлена ответственность за нарушение правил безопасности эксплуатации воздушных судов</a:t>
            </a:r>
            <a:endParaRPr lang="ru-RU" sz="1400" dirty="0"/>
          </a:p>
          <a:p>
            <a:pPr algn="just"/>
            <a:r>
              <a:rPr lang="ru-RU" sz="1400" dirty="0"/>
              <a:t>1. Нарушение порядка допуска к выполнению полетов воздушных судов либо правил подготовки и выполнения полетов, за исключением случаев, предусмотренных </a:t>
            </a:r>
            <a:r>
              <a:rPr lang="ru-RU" sz="1400" dirty="0">
                <a:hlinkClick r:id="rId2" action="ppaction://hlinkfile"/>
              </a:rPr>
              <a:t>частями 3</a:t>
            </a:r>
            <a:r>
              <a:rPr lang="ru-RU" sz="1400" dirty="0"/>
              <a:t> - </a:t>
            </a:r>
            <a:r>
              <a:rPr lang="ru-RU" sz="1400" dirty="0">
                <a:hlinkClick r:id="rId3"/>
              </a:rPr>
              <a:t>9</a:t>
            </a:r>
            <a:r>
              <a:rPr lang="ru-RU" sz="1400" dirty="0"/>
              <a:t> настоящей статьи, если эти действия по неосторожности повлекли причинение </a:t>
            </a:r>
            <a:r>
              <a:rPr lang="ru-RU" sz="1400" dirty="0">
                <a:hlinkClick r:id="rId4"/>
              </a:rPr>
              <a:t>легкого вреда</a:t>
            </a:r>
            <a:r>
              <a:rPr lang="ru-RU" sz="1400" dirty="0"/>
              <a:t> здоровью потерпевшего, -</a:t>
            </a:r>
          </a:p>
          <a:p>
            <a:pPr algn="just"/>
            <a:r>
              <a:rPr lang="ru-RU" sz="1400" dirty="0"/>
              <a:t>влечет наложение административного штрафа на граждан в размере от одной тысячи пятисот до двух тысяч рублей или лишение права управления воздушным судном на срок от трех до шести месяцев; на должностных лиц - от трех тысяч до четырех тысяч рублей; на юридических лиц - от пятидесяти тысяч до восьмидесяти тысяч рублей.</a:t>
            </a:r>
          </a:p>
          <a:p>
            <a:pPr algn="just"/>
            <a:r>
              <a:rPr lang="ru-RU" sz="1400" dirty="0"/>
              <a:t>2. Те же действия, повлекшие по </a:t>
            </a:r>
            <a:r>
              <a:rPr lang="ru-RU" sz="1200" dirty="0"/>
              <a:t>неосторожности</a:t>
            </a:r>
            <a:r>
              <a:rPr lang="ru-RU" sz="1400" dirty="0"/>
              <a:t> причинение </a:t>
            </a:r>
            <a:r>
              <a:rPr lang="ru-RU" sz="1400" dirty="0">
                <a:hlinkClick r:id="rId5"/>
              </a:rPr>
              <a:t>средней тяжести</a:t>
            </a:r>
            <a:r>
              <a:rPr lang="ru-RU" sz="1400" dirty="0"/>
              <a:t> вреда здоровью потерпевшего, -</a:t>
            </a:r>
          </a:p>
          <a:p>
            <a:pPr algn="just"/>
            <a:r>
              <a:rPr lang="ru-RU" sz="1400" dirty="0"/>
              <a:t>влекут наложение административного штрафа на граждан в размере от двух тысяч до двух тысяч пятисот рублей или лишение права управления воздушным судном на срок до одного года; на должностных лиц - от десяти тысяч до двадцати тысяч рублей; на юридических лиц - от восьмидесяти тысяч до ста тысяч рублей.</a:t>
            </a:r>
          </a:p>
          <a:p>
            <a:pPr algn="just"/>
            <a:r>
              <a:rPr lang="ru-RU" sz="1400" dirty="0"/>
              <a:t>3. Взлет на воздушном судне при наличии неисправностей, с которыми запрещено начинать выполнение полета без разрешения уполномоченного органа, либо с нарушением норм </a:t>
            </a:r>
            <a:r>
              <a:rPr lang="ru-RU" sz="1400" dirty="0" err="1"/>
              <a:t>пассажировместимости</a:t>
            </a:r>
            <a:r>
              <a:rPr lang="ru-RU" sz="1400" dirty="0"/>
              <a:t> (грузовместимости) или ограничений по полетной массе или центровке воздушного судна -</a:t>
            </a:r>
          </a:p>
          <a:p>
            <a:pPr algn="just"/>
            <a:r>
              <a:rPr lang="ru-RU" sz="1400" dirty="0"/>
              <a:t>влечет наложение административного штрафа на командира воздушного судна в размере от двух тысяч до двух тысяч пятисот рублей или лишение права управления воздушным судном на срок до одного года.</a:t>
            </a:r>
          </a:p>
          <a:p>
            <a:pPr algn="just"/>
            <a:r>
              <a:rPr lang="ru-RU" sz="1400" dirty="0"/>
              <a:t>4. Управление воздушным судном лицом, не имеющим права управления им, -</a:t>
            </a:r>
          </a:p>
          <a:p>
            <a:pPr algn="just"/>
            <a:r>
              <a:rPr lang="ru-RU" sz="1400" dirty="0"/>
              <a:t>влечет наложение административного штрафа в размере от двух тысяч до двух тысяч пятисот рублей.</a:t>
            </a:r>
          </a:p>
        </p:txBody>
      </p:sp>
    </p:spTree>
    <p:extLst>
      <p:ext uri="{BB962C8B-B14F-4D97-AF65-F5344CB8AC3E}">
        <p14:creationId xmlns:p14="http://schemas.microsoft.com/office/powerpoint/2010/main" val="347019327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5976664"/>
          </a:xfrm>
        </p:spPr>
        <p:txBody>
          <a:bodyPr/>
          <a:lstStyle/>
          <a:p>
            <a:pPr algn="just"/>
            <a:r>
              <a:rPr lang="ru-RU" sz="1400" dirty="0"/>
              <a:t>5. </a:t>
            </a:r>
            <a:r>
              <a:rPr lang="ru-RU" sz="1400" b="1" dirty="0"/>
              <a:t>Управление воздушным судном, не прошедшим государственной регистрации</a:t>
            </a:r>
            <a:r>
              <a:rPr lang="ru-RU" sz="1400" dirty="0"/>
              <a:t>, либо не поставленным на государственный </a:t>
            </a:r>
            <a:r>
              <a:rPr lang="ru-RU" sz="1400" dirty="0">
                <a:hlinkClick r:id="rId2"/>
              </a:rPr>
              <a:t>учет</a:t>
            </a:r>
            <a:r>
              <a:rPr lang="ru-RU" sz="1400" dirty="0"/>
              <a:t>, либо не имеющим государственного и регистрационного опознавательных </a:t>
            </a:r>
            <a:r>
              <a:rPr lang="ru-RU" sz="1400" dirty="0">
                <a:hlinkClick r:id="rId3"/>
              </a:rPr>
              <a:t>знаков</a:t>
            </a:r>
            <a:r>
              <a:rPr lang="ru-RU" sz="1400" dirty="0"/>
              <a:t> или учетного опознавательного знака, либо имеющим заведомо подложные государственный и регистрационный опознавательные знаки или заведомо подложный учетный опознавательный знак, -</a:t>
            </a:r>
          </a:p>
          <a:p>
            <a:pPr algn="just"/>
            <a:r>
              <a:rPr lang="ru-RU" sz="1400" dirty="0"/>
              <a:t>влечет наложение административного штрафа на командира воздушного судна в размере от 2 тысяч до 2500 рублей или лишение права управления воздушным судном на срок до одного года. </a:t>
            </a:r>
          </a:p>
          <a:p>
            <a:pPr algn="just"/>
            <a:r>
              <a:rPr lang="ru-RU" sz="1400" dirty="0"/>
              <a:t>8. Допуск к полету воздушного судна, которое не прошло государственной регистрации, либо которое не поставлено на государственный учет, либо которое не имеет государственного и регистрационного опознавательных знаков или учетного опознавательного знака, либо которое имеет заведомо подложные государственный и регистрационный опознавательные знаки или заведомо подложный учетный опознавательный знак -</a:t>
            </a:r>
          </a:p>
          <a:p>
            <a:pPr algn="just"/>
            <a:r>
              <a:rPr lang="ru-RU" sz="1400" dirty="0"/>
              <a:t>влечет наложение административного штрафа на граждан в размере от 3 тысяч до 5 тысяч рублей; на должностных лиц - от 10 тысяч до 15 тысяч рублей.</a:t>
            </a:r>
          </a:p>
          <a:p>
            <a:pPr algn="just"/>
            <a:r>
              <a:rPr lang="ru-RU" sz="1400" dirty="0"/>
              <a:t>7. Управление воздушным судном лицом, находящимся в состоянии опьянения, либо уклонение лица, управляющего воздушным судном, от прохождения в установленном </a:t>
            </a:r>
            <a:r>
              <a:rPr lang="ru-RU" sz="1400" dirty="0">
                <a:hlinkClick r:id="rId4"/>
              </a:rPr>
              <a:t>порядке</a:t>
            </a:r>
            <a:r>
              <a:rPr lang="ru-RU" sz="1400" dirty="0"/>
              <a:t> медицинского освидетельствования на состояние опьянения, либо передача управления воздушным судном лицу, находящемуся в состоянии опьянения, -</a:t>
            </a:r>
          </a:p>
          <a:p>
            <a:pPr algn="just"/>
            <a:r>
              <a:rPr lang="ru-RU" sz="1400" dirty="0"/>
              <a:t>влечет лишение права управления воздушным судном на срок от 2 до 3 лет.</a:t>
            </a:r>
          </a:p>
          <a:p>
            <a:pPr algn="just"/>
            <a:r>
              <a:rPr lang="ru-RU" sz="1400" dirty="0"/>
              <a:t>Необходимо отметить, что Минтрансом России совместно с </a:t>
            </a:r>
            <a:r>
              <a:rPr lang="ru-RU" sz="1400" dirty="0" err="1"/>
              <a:t>Росавиацией</a:t>
            </a:r>
            <a:r>
              <a:rPr lang="ru-RU" sz="1400" dirty="0"/>
              <a:t> внесены предложения, предусматривающие в том числе детализацию нарушений порядка использования воздушного пространства и увеличение размеров административного штрафа в отношении эксплуатантов и владельцев воздушных судов, эксплуатирующих воздушные суда с нарушениями требований воздушного законодательства Российской Федерации. Законопроект в настоящее время находится на рассмотрении в Правительстве РФ.</a:t>
            </a:r>
          </a:p>
        </p:txBody>
      </p:sp>
    </p:spTree>
    <p:extLst>
      <p:ext uri="{BB962C8B-B14F-4D97-AF65-F5344CB8AC3E}">
        <p14:creationId xmlns:p14="http://schemas.microsoft.com/office/powerpoint/2010/main" val="156880134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осавиац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ормление по умолчанию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Росавиация</Template>
  <TotalTime>784</TotalTime>
  <Words>1263</Words>
  <Application>Microsoft Office PowerPoint</Application>
  <PresentationFormat>Экран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Росавиация</vt:lpstr>
      <vt:lpstr>Регистрация беспилотных воздушных судов. Ответственность внешних пилотов при нарушении правил эксплуатации БАС, порядка использования воздушного пространства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Регистрация беспилотных воздушных судов. Ответственность внешних пилотов при нарушении правил эксплуатации БАС, порядка использования воздушного пространства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политика в области предотвращения авиационных происшествий, связанных с использованием ВПП</dc:title>
  <dc:creator>Лучинин</dc:creator>
  <cp:lastModifiedBy>Бывалина Кристина</cp:lastModifiedBy>
  <cp:revision>12</cp:revision>
  <dcterms:created xsi:type="dcterms:W3CDTF">2017-11-06T07:50:36Z</dcterms:created>
  <dcterms:modified xsi:type="dcterms:W3CDTF">2017-11-16T06:43:51Z</dcterms:modified>
</cp:coreProperties>
</file>