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0" r:id="rId3"/>
    <p:sldId id="261" r:id="rId4"/>
    <p:sldId id="262" r:id="rId5"/>
    <p:sldId id="264" r:id="rId6"/>
    <p:sldId id="263" r:id="rId7"/>
    <p:sldId id="265" r:id="rId8"/>
    <p:sldId id="269" r:id="rId9"/>
    <p:sldId id="270" r:id="rId10"/>
    <p:sldId id="273" r:id="rId11"/>
    <p:sldId id="274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2A68"/>
    <a:srgbClr val="FDFDFD"/>
    <a:srgbClr val="004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3" d="100"/>
          <a:sy n="93" d="100"/>
        </p:scale>
        <p:origin x="39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11/16/2017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911097"/>
            <a:ext cx="12191999" cy="2649024"/>
          </a:xfrm>
        </p:spPr>
        <p:txBody>
          <a:bodyPr/>
          <a:lstStyle/>
          <a:p>
            <a:pPr algn="ctr"/>
            <a:r>
              <a:rPr lang="ru-RU" sz="88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ДРОНЫ:</a:t>
            </a:r>
            <a:br>
              <a:rPr lang="ru-RU" sz="88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88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будущее наступило</a:t>
            </a:r>
            <a:endParaRPr lang="ru-RU" sz="8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1225296" y="2674176"/>
            <a:ext cx="9952211" cy="3564153"/>
          </a:xfrm>
          <a:prstGeom prst="rect">
            <a:avLst/>
          </a:prstGeom>
          <a:solidFill>
            <a:schemeClr val="tx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2446" y="413203"/>
            <a:ext cx="48157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STEP 4</a:t>
            </a:r>
            <a:r>
              <a:rPr lang="ru-RU" sz="2800" dirty="0" smtClean="0"/>
              <a:t> </a:t>
            </a:r>
            <a:endParaRPr lang="en-US" sz="2800" dirty="0" smtClean="0"/>
          </a:p>
          <a:p>
            <a:r>
              <a:rPr lang="en-US" sz="2800" dirty="0" smtClean="0"/>
              <a:t>ATM INTEGRATION (BVLOS)</a:t>
            </a:r>
            <a:endParaRPr lang="ru-RU" sz="28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43" y="2404374"/>
            <a:ext cx="4051558" cy="1014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1493" y="3963489"/>
            <a:ext cx="1065846" cy="8655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23" y="4103110"/>
            <a:ext cx="1381806" cy="769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41" y="4089219"/>
            <a:ext cx="2151888" cy="9557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04" y="2295100"/>
            <a:ext cx="2425032" cy="1619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2446" y="1388810"/>
            <a:ext cx="2869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Controlled airspace</a:t>
            </a:r>
            <a:endParaRPr lang="ru-RU" dirty="0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3342" y="5385743"/>
            <a:ext cx="1162113" cy="797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3342" y="6409061"/>
            <a:ext cx="430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Communication is not obligatory.                    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225296" y="2013626"/>
            <a:ext cx="9849644" cy="447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82A68"/>
                </a:solidFill>
              </a:rPr>
              <a:t>             </a:t>
            </a:r>
            <a:r>
              <a:rPr lang="en-US" b="1" dirty="0" smtClean="0">
                <a:solidFill>
                  <a:srgbClr val="082A68"/>
                </a:solidFill>
              </a:rPr>
              <a:t>------C2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279923" y="4701786"/>
            <a:ext cx="3799184" cy="867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645801" y="3339035"/>
            <a:ext cx="1428516" cy="2117868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5262023" y="4704289"/>
            <a:ext cx="3799184" cy="867205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854578" y="4880814"/>
            <a:ext cx="1094779" cy="619888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799739" y="2938779"/>
            <a:ext cx="3017565" cy="313914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893337" y="3299921"/>
            <a:ext cx="1327355" cy="875760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3744247" y="3038314"/>
            <a:ext cx="3223092" cy="1118605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361198" y="3363294"/>
            <a:ext cx="78997" cy="725925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4" idx="1"/>
          </p:cNvCxnSpPr>
          <p:nvPr/>
        </p:nvCxnSpPr>
        <p:spPr>
          <a:xfrm flipV="1">
            <a:off x="6967339" y="4366506"/>
            <a:ext cx="1834498" cy="29772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740779" y="4256454"/>
            <a:ext cx="2056910" cy="113543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009504" y="3460223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Only ADS-B!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37669" y="2053746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------D&amp;A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7798" y="6401779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implement D&amp;A?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43456" y="6397311"/>
            <a:ext cx="282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is not provided.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37402" y="2036561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------Communicate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625036" y="2055548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------ Control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6150118" y="3509007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Cyber Security!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7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2" grpId="0"/>
      <p:bldP spid="26" grpId="0"/>
      <p:bldP spid="3" grpId="0"/>
      <p:bldP spid="10" grpId="0"/>
      <p:bldP spid="13" grpId="0"/>
      <p:bldP spid="14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2446" y="413203"/>
            <a:ext cx="425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TESTS &amp; ACHIEVEMENTS</a:t>
            </a:r>
            <a:r>
              <a:rPr lang="ru-RU" sz="2800" dirty="0" smtClean="0"/>
              <a:t> </a:t>
            </a:r>
            <a:endParaRPr lang="en-US" sz="28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9241" t="22356" r="16058" b="17188"/>
          <a:stretch>
            <a:fillRect/>
          </a:stretch>
        </p:blipFill>
        <p:spPr bwMode="auto">
          <a:xfrm>
            <a:off x="3412224" y="1606097"/>
            <a:ext cx="5104924" cy="31797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C:\Users\Петрович\Pictures\Переславль-Залесский 19-20.11.2014\IMG_7375.JPG"/>
          <p:cNvPicPr>
            <a:picLocks noChangeAspect="1" noChangeArrowheads="1"/>
          </p:cNvPicPr>
          <p:nvPr/>
        </p:nvPicPr>
        <p:blipFill>
          <a:blip r:embed="rId5" cstate="print"/>
          <a:srcRect l="6513" t="25537" r="33029" b="21960"/>
          <a:stretch>
            <a:fillRect/>
          </a:stretch>
        </p:blipFill>
        <p:spPr bwMode="auto">
          <a:xfrm>
            <a:off x="256476" y="3841789"/>
            <a:ext cx="4666750" cy="270180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540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Содержимое 3" descr="C:\Users\chernyshev.NIIAS\Documents\Разное\Фото, видео\Лыткино 16-18.06.2014\IMG_4151.JPG"/>
          <p:cNvPicPr>
            <a:picLocks/>
          </p:cNvPicPr>
          <p:nvPr/>
        </p:nvPicPr>
        <p:blipFill>
          <a:blip r:embed="rId6" cstate="print"/>
          <a:srcRect t="9475"/>
          <a:stretch>
            <a:fillRect/>
          </a:stretch>
        </p:blipFill>
        <p:spPr bwMode="auto">
          <a:xfrm>
            <a:off x="7169865" y="3609155"/>
            <a:ext cx="4658875" cy="293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81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2446" y="413203"/>
            <a:ext cx="425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TESTS &amp; ACHIEVEMENTS</a:t>
            </a:r>
            <a:r>
              <a:rPr lang="ru-RU" sz="2800" dirty="0" smtClean="0"/>
              <a:t> </a:t>
            </a:r>
            <a:endParaRPr lang="en-US" sz="2800" dirty="0" smtClean="0"/>
          </a:p>
        </p:txBody>
      </p:sp>
      <p:pic>
        <p:nvPicPr>
          <p:cNvPr id="10" name="Содержимое 3" descr="C:\Users\chernyshev.NIIAS\Documents\Разное\Фото, видео\Лыткино 16-18.06.2014\Осипчук фото\IMG_0759.JPG"/>
          <p:cNvPicPr>
            <a:picLocks/>
          </p:cNvPicPr>
          <p:nvPr/>
        </p:nvPicPr>
        <p:blipFill>
          <a:blip r:embed="rId4" cstate="print"/>
          <a:srcRect l="47590" t="27967" r="8241" b="32357"/>
          <a:stretch>
            <a:fillRect/>
          </a:stretch>
        </p:blipFill>
        <p:spPr bwMode="auto">
          <a:xfrm>
            <a:off x="432770" y="3169344"/>
            <a:ext cx="4207508" cy="33829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C:\Users\chernyshev.NIIAS\Documents\Разное\Фото, видео\Лыткино 16-18.06.2014\IMG_4072.JPG"/>
          <p:cNvPicPr/>
          <p:nvPr/>
        </p:nvPicPr>
        <p:blipFill>
          <a:blip r:embed="rId5" cstate="print"/>
          <a:srcRect l="9715" r="2848" b="12074"/>
          <a:stretch>
            <a:fillRect/>
          </a:stretch>
        </p:blipFill>
        <p:spPr bwMode="auto">
          <a:xfrm>
            <a:off x="4043026" y="1531169"/>
            <a:ext cx="4116040" cy="2946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642" y="3379609"/>
            <a:ext cx="4735252" cy="3172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62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2446" y="413203"/>
            <a:ext cx="425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TESTS &amp; ACHIEVEMENTS</a:t>
            </a:r>
            <a:r>
              <a:rPr lang="ru-RU" sz="2800" dirty="0" smtClean="0"/>
              <a:t> </a:t>
            </a:r>
            <a:endParaRPr lang="en-US" sz="2800" dirty="0" smtClean="0"/>
          </a:p>
        </p:txBody>
      </p:sp>
      <p:pic>
        <p:nvPicPr>
          <p:cNvPr id="8" name="Содержимое 5"/>
          <p:cNvPicPr>
            <a:picLocks/>
          </p:cNvPicPr>
          <p:nvPr/>
        </p:nvPicPr>
        <p:blipFill>
          <a:blip r:embed="rId4" cstate="print"/>
          <a:srcRect l="21152" t="26245" r="10085" b="10014"/>
          <a:stretch>
            <a:fillRect/>
          </a:stretch>
        </p:blipFill>
        <p:spPr>
          <a:xfrm>
            <a:off x="3172264" y="1606097"/>
            <a:ext cx="5546725" cy="2970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Содержимое 9"/>
          <p:cNvPicPr>
            <a:picLocks/>
          </p:cNvPicPr>
          <p:nvPr/>
        </p:nvPicPr>
        <p:blipFill>
          <a:blip r:embed="rId5" cstate="print"/>
          <a:srcRect l="12836" t="1830" r="12697" b="8415"/>
          <a:stretch>
            <a:fillRect/>
          </a:stretch>
        </p:blipFill>
        <p:spPr bwMode="auto">
          <a:xfrm>
            <a:off x="7042696" y="3439168"/>
            <a:ext cx="4704067" cy="316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Блок-схема: узел 1"/>
          <p:cNvSpPr/>
          <p:nvPr/>
        </p:nvSpPr>
        <p:spPr>
          <a:xfrm>
            <a:off x="10204408" y="4378220"/>
            <a:ext cx="508672" cy="508672"/>
          </a:xfrm>
          <a:prstGeom prst="flowChartConnector">
            <a:avLst/>
          </a:prstGeom>
          <a:solidFill>
            <a:schemeClr val="tx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727992" y="2260822"/>
            <a:ext cx="508672" cy="508672"/>
          </a:xfrm>
          <a:prstGeom prst="flowChartConnector">
            <a:avLst/>
          </a:prstGeom>
          <a:solidFill>
            <a:schemeClr val="tx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3" descr="C:\Users\chernyshev.NIIAS\Documents\Разное\Фото, видео\Лыткино 16-18.06.2014\IMG_4413.JPG"/>
          <p:cNvPicPr>
            <a:picLocks/>
          </p:cNvPicPr>
          <p:nvPr/>
        </p:nvPicPr>
        <p:blipFill>
          <a:blip r:embed="rId6" cstate="print"/>
          <a:srcRect b="13800"/>
          <a:stretch>
            <a:fillRect/>
          </a:stretch>
        </p:blipFill>
        <p:spPr>
          <a:xfrm>
            <a:off x="338220" y="3529173"/>
            <a:ext cx="4891326" cy="31127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5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C:\Users\chernyshev.NIIAS\Documents\Разное\Фото, видео\Лыткино 16-18.06.2014\IMG_442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08775" y="1606097"/>
            <a:ext cx="5832280" cy="39834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92446" y="413203"/>
            <a:ext cx="425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TESTS &amp; ACHIEVEMENTS</a:t>
            </a:r>
            <a:r>
              <a:rPr lang="ru-RU" sz="2800" dirty="0" smtClean="0"/>
              <a:t> </a:t>
            </a:r>
            <a:endParaRPr lang="en-US" sz="2800" dirty="0" smtClean="0"/>
          </a:p>
        </p:txBody>
      </p:sp>
      <p:sp>
        <p:nvSpPr>
          <p:cNvPr id="2" name="Блок-схема: узел 1"/>
          <p:cNvSpPr/>
          <p:nvPr/>
        </p:nvSpPr>
        <p:spPr>
          <a:xfrm>
            <a:off x="10204408" y="4378220"/>
            <a:ext cx="508672" cy="508672"/>
          </a:xfrm>
          <a:prstGeom prst="flowChartConnector">
            <a:avLst/>
          </a:prstGeom>
          <a:solidFill>
            <a:schemeClr val="tx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держимое 3" descr="C:\Users\chernyshev.NIIAS\Documents\Разное\Фото, видео\Лыткино 16-18.06.2014\IMG_4088.JPG"/>
          <p:cNvPicPr>
            <a:picLocks/>
          </p:cNvPicPr>
          <p:nvPr/>
        </p:nvPicPr>
        <p:blipFill>
          <a:blip r:embed="rId5" cstate="print"/>
          <a:srcRect l="15462" t="15862" r="16447" b="11559"/>
          <a:stretch>
            <a:fillRect/>
          </a:stretch>
        </p:blipFill>
        <p:spPr>
          <a:xfrm>
            <a:off x="7672482" y="3719010"/>
            <a:ext cx="4248150" cy="28813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4" descr="C:\Users\chernyshev.NIIAS\Documents\Разное\Фото, видео\Лыткино 16-18.06.2014\IMG_4081.JPG"/>
          <p:cNvPicPr>
            <a:picLocks noChangeAspect="1" noChangeArrowheads="1"/>
          </p:cNvPicPr>
          <p:nvPr/>
        </p:nvPicPr>
        <p:blipFill>
          <a:blip r:embed="rId6" cstate="print"/>
          <a:srcRect l="7672" t="45853" r="11610" b="16742"/>
          <a:stretch>
            <a:fillRect/>
          </a:stretch>
        </p:blipFill>
        <p:spPr bwMode="auto">
          <a:xfrm>
            <a:off x="311974" y="3836544"/>
            <a:ext cx="3887788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74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087485"/>
            <a:ext cx="12191999" cy="2649024"/>
          </a:xfrm>
        </p:spPr>
        <p:txBody>
          <a:bodyPr/>
          <a:lstStyle/>
          <a:p>
            <a:pPr algn="ctr"/>
            <a:r>
              <a:rPr lang="en-US" sz="88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  <a:br>
              <a:rPr lang="en-US" sz="88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ru-RU" sz="8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1154955" y="2084832"/>
            <a:ext cx="9758409" cy="110642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4B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ЗАКОНОДАТЕЛЬСТВО</a:t>
            </a:r>
            <a:endParaRPr lang="ru-RU" sz="4800" dirty="0">
              <a:solidFill>
                <a:srgbClr val="004B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154955" y="3425952"/>
            <a:ext cx="9758409" cy="110642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4B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СТАНДАРТИЗАЦИЯ</a:t>
            </a:r>
            <a:endParaRPr lang="ru-RU" sz="4800" dirty="0">
              <a:solidFill>
                <a:srgbClr val="004B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1154955" y="4767072"/>
            <a:ext cx="9758409" cy="1106424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004B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ТЕХНОЛОГИИ</a:t>
            </a:r>
            <a:endParaRPr lang="ru-RU" sz="4800" dirty="0">
              <a:solidFill>
                <a:srgbClr val="004B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14370" y="538804"/>
            <a:ext cx="1887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Directions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546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35" descr="http://drive-journal.ru/wp-content/uploads/2014/05/7bcc24e272690f34b82ec6fc30e1799c.jpg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7376" y="3228996"/>
            <a:ext cx="1692000" cy="1692000"/>
          </a:xfrm>
          <a:prstGeom prst="ellipse">
            <a:avLst/>
          </a:prstGeom>
          <a:noFill/>
          <a:ln w="254000">
            <a:noFill/>
          </a:ln>
          <a:effectLst>
            <a:outerShdw blurRad="279400" sx="130000" sy="130000" algn="ctr" rotWithShape="0">
              <a:schemeClr val="tx1"/>
            </a:outerShdw>
          </a:effectLst>
        </p:spPr>
      </p:pic>
      <p:pic>
        <p:nvPicPr>
          <p:cNvPr id="11" name="Picture 29" descr="http://www.bakertilly.ua/media/news/image_627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87664" y="3156988"/>
            <a:ext cx="1692000" cy="1692000"/>
          </a:xfrm>
          <a:prstGeom prst="ellipse">
            <a:avLst/>
          </a:prstGeom>
          <a:noFill/>
          <a:ln w="254000">
            <a:noFill/>
          </a:ln>
          <a:effectLst>
            <a:outerShdw blurRad="279400" sx="130000" sy="130000" algn="ctr" rotWithShape="0">
              <a:schemeClr val="tx1"/>
            </a:outerShdw>
          </a:effectLst>
        </p:spPr>
      </p:pic>
      <p:pic>
        <p:nvPicPr>
          <p:cNvPr id="12" name="Picture 2" descr="Картинки по запросу планета земля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56" y="3228996"/>
            <a:ext cx="1692000" cy="1692000"/>
          </a:xfrm>
          <a:prstGeom prst="rect">
            <a:avLst/>
          </a:prstGeom>
          <a:noFill/>
          <a:effectLst>
            <a:outerShdw blurRad="279400" sx="130000" sy="130000" algn="ctr" rotWithShape="0">
              <a:schemeClr val="tx1"/>
            </a:outerShdw>
          </a:effectLst>
        </p:spPr>
      </p:pic>
      <p:pic>
        <p:nvPicPr>
          <p:cNvPr id="13" name="Picture 3" descr="M:\Изображения полезные\БВС\circl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34436" y="3156988"/>
            <a:ext cx="1692000" cy="1692000"/>
          </a:xfrm>
          <a:prstGeom prst="rect">
            <a:avLst/>
          </a:prstGeom>
          <a:noFill/>
          <a:effectLst>
            <a:outerShdw blurRad="279400" sx="130000" sy="130000" algn="ctr" rotWithShape="0">
              <a:schemeClr val="tx1"/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928756" y="2088284"/>
            <a:ext cx="2497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Пространственные</a:t>
            </a:r>
          </a:p>
          <a:p>
            <a:pPr algn="ctr"/>
            <a:r>
              <a:rPr lang="ru-RU" b="1" dirty="0" smtClean="0"/>
              <a:t> данные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181124" y="2088284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Поиск и </a:t>
            </a:r>
          </a:p>
          <a:p>
            <a:pPr algn="ctr"/>
            <a:r>
              <a:rPr lang="ru-RU" b="1" dirty="0" smtClean="0"/>
              <a:t>спасание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41808" y="2083932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Сельское </a:t>
            </a:r>
          </a:p>
          <a:p>
            <a:pPr algn="ctr"/>
            <a:r>
              <a:rPr lang="ru-RU" b="1" dirty="0" smtClean="0"/>
              <a:t>хозяйство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276557" y="2222431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Логистика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31656" y="5303924"/>
            <a:ext cx="170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SPATIAL DATA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79184" y="5303924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EMERGENCY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495935" y="5303924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AGRICULTURE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506938" y="5303924"/>
            <a:ext cx="119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LOGISTIC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762778" y="5991248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AND MUCH MORE….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863216" y="538804"/>
            <a:ext cx="1963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Priorities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644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06096" y="5941116"/>
            <a:ext cx="565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approximately, according to 8 month-statistics</a:t>
            </a:r>
            <a:endParaRPr lang="ru-RU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886968" y="1726592"/>
            <a:ext cx="10360152" cy="4144160"/>
            <a:chOff x="850392" y="1659636"/>
            <a:chExt cx="10360152" cy="414416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850392" y="4917832"/>
              <a:ext cx="10360152" cy="9144"/>
            </a:xfrm>
            <a:prstGeom prst="line">
              <a:avLst/>
            </a:prstGeom>
            <a:ln>
              <a:solidFill>
                <a:schemeClr val="tx1">
                  <a:lumMod val="85000"/>
                  <a:alpha val="1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850392" y="4605296"/>
              <a:ext cx="10360152" cy="9144"/>
            </a:xfrm>
            <a:prstGeom prst="line">
              <a:avLst/>
            </a:prstGeom>
            <a:ln>
              <a:solidFill>
                <a:schemeClr val="tx1">
                  <a:lumMod val="85000"/>
                  <a:alpha val="1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850392" y="4292760"/>
              <a:ext cx="10360152" cy="9144"/>
            </a:xfrm>
            <a:prstGeom prst="line">
              <a:avLst/>
            </a:prstGeom>
            <a:ln>
              <a:solidFill>
                <a:schemeClr val="tx1">
                  <a:lumMod val="85000"/>
                  <a:alpha val="1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850392" y="3980224"/>
              <a:ext cx="10360152" cy="9144"/>
            </a:xfrm>
            <a:prstGeom prst="line">
              <a:avLst/>
            </a:prstGeom>
            <a:ln>
              <a:solidFill>
                <a:schemeClr val="tx1">
                  <a:lumMod val="85000"/>
                  <a:alpha val="1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850392" y="3667688"/>
              <a:ext cx="10360152" cy="9144"/>
            </a:xfrm>
            <a:prstGeom prst="line">
              <a:avLst/>
            </a:prstGeom>
            <a:ln>
              <a:solidFill>
                <a:schemeClr val="tx1">
                  <a:lumMod val="85000"/>
                  <a:alpha val="1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850392" y="3353833"/>
              <a:ext cx="10360152" cy="9144"/>
            </a:xfrm>
            <a:prstGeom prst="line">
              <a:avLst/>
            </a:prstGeom>
            <a:ln>
              <a:solidFill>
                <a:schemeClr val="tx1">
                  <a:lumMod val="85000"/>
                  <a:alpha val="1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850392" y="3020556"/>
              <a:ext cx="10360152" cy="9144"/>
            </a:xfrm>
            <a:prstGeom prst="line">
              <a:avLst/>
            </a:prstGeom>
            <a:ln>
              <a:solidFill>
                <a:schemeClr val="tx1">
                  <a:lumMod val="85000"/>
                  <a:alpha val="1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850392" y="2708020"/>
              <a:ext cx="10360152" cy="9144"/>
            </a:xfrm>
            <a:prstGeom prst="line">
              <a:avLst/>
            </a:prstGeom>
            <a:ln>
              <a:solidFill>
                <a:schemeClr val="tx1">
                  <a:lumMod val="85000"/>
                  <a:alpha val="1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850392" y="2395484"/>
              <a:ext cx="10360152" cy="9144"/>
            </a:xfrm>
            <a:prstGeom prst="line">
              <a:avLst/>
            </a:prstGeom>
            <a:ln>
              <a:solidFill>
                <a:schemeClr val="tx1">
                  <a:lumMod val="85000"/>
                  <a:alpha val="1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850392" y="2081629"/>
              <a:ext cx="10360152" cy="9144"/>
            </a:xfrm>
            <a:prstGeom prst="line">
              <a:avLst/>
            </a:prstGeom>
            <a:ln>
              <a:solidFill>
                <a:schemeClr val="tx1">
                  <a:lumMod val="85000"/>
                  <a:alpha val="1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Группа 50"/>
            <p:cNvGrpSpPr/>
            <p:nvPr/>
          </p:nvGrpSpPr>
          <p:grpSpPr>
            <a:xfrm>
              <a:off x="1120140" y="1659636"/>
              <a:ext cx="9528048" cy="4144160"/>
              <a:chOff x="1120140" y="1659636"/>
              <a:chExt cx="9528048" cy="4144160"/>
            </a:xfrm>
          </p:grpSpPr>
          <p:cxnSp>
            <p:nvCxnSpPr>
              <p:cNvPr id="3" name="Прямая со стрелкой 2"/>
              <p:cNvCxnSpPr/>
              <p:nvPr/>
            </p:nvCxnSpPr>
            <p:spPr>
              <a:xfrm flipV="1">
                <a:off x="1120140" y="5230368"/>
                <a:ext cx="9528048" cy="4572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 стрелкой 7"/>
              <p:cNvCxnSpPr/>
              <p:nvPr/>
            </p:nvCxnSpPr>
            <p:spPr>
              <a:xfrm flipV="1">
                <a:off x="1120140" y="1659636"/>
                <a:ext cx="0" cy="3570732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Группа 22"/>
              <p:cNvGrpSpPr/>
              <p:nvPr/>
            </p:nvGrpSpPr>
            <p:grpSpPr>
              <a:xfrm>
                <a:off x="1975386" y="5137288"/>
                <a:ext cx="652743" cy="666508"/>
                <a:chOff x="4716016" y="5652104"/>
                <a:chExt cx="652743" cy="666508"/>
              </a:xfrm>
            </p:grpSpPr>
            <p:sp>
              <p:nvSpPr>
                <p:cNvPr id="24" name="5-конечная звезда 23"/>
                <p:cNvSpPr/>
                <p:nvPr/>
              </p:nvSpPr>
              <p:spPr>
                <a:xfrm>
                  <a:off x="4932040" y="5652104"/>
                  <a:ext cx="216024" cy="216024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716016" y="5949280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2015</a:t>
                  </a:r>
                </a:p>
              </p:txBody>
            </p:sp>
          </p:grpSp>
          <p:grpSp>
            <p:nvGrpSpPr>
              <p:cNvPr id="26" name="Группа 25"/>
              <p:cNvGrpSpPr/>
              <p:nvPr/>
            </p:nvGrpSpPr>
            <p:grpSpPr>
              <a:xfrm>
                <a:off x="5640703" y="5135644"/>
                <a:ext cx="652743" cy="661936"/>
                <a:chOff x="6511545" y="5673609"/>
                <a:chExt cx="652743" cy="661936"/>
              </a:xfrm>
            </p:grpSpPr>
            <p:sp>
              <p:nvSpPr>
                <p:cNvPr id="27" name="5-конечная звезда 26"/>
                <p:cNvSpPr/>
                <p:nvPr/>
              </p:nvSpPr>
              <p:spPr>
                <a:xfrm>
                  <a:off x="6727569" y="5673609"/>
                  <a:ext cx="216024" cy="216024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511545" y="5966213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2016</a:t>
                  </a:r>
                </a:p>
              </p:txBody>
            </p:sp>
          </p:grpSp>
          <p:grpSp>
            <p:nvGrpSpPr>
              <p:cNvPr id="29" name="Группа 28"/>
              <p:cNvGrpSpPr/>
              <p:nvPr/>
            </p:nvGrpSpPr>
            <p:grpSpPr>
              <a:xfrm>
                <a:off x="9310692" y="5135644"/>
                <a:ext cx="652743" cy="661936"/>
                <a:chOff x="6511545" y="5673609"/>
                <a:chExt cx="652743" cy="661936"/>
              </a:xfrm>
            </p:grpSpPr>
            <p:sp>
              <p:nvSpPr>
                <p:cNvPr id="30" name="5-конечная звезда 29"/>
                <p:cNvSpPr/>
                <p:nvPr/>
              </p:nvSpPr>
              <p:spPr>
                <a:xfrm>
                  <a:off x="6727569" y="5673609"/>
                  <a:ext cx="216024" cy="216024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511545" y="5966213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2017</a:t>
                  </a:r>
                  <a:endParaRPr lang="ru-RU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2" name="Блок-схема: узел 41"/>
              <p:cNvSpPr/>
              <p:nvPr/>
            </p:nvSpPr>
            <p:spPr>
              <a:xfrm>
                <a:off x="2242272" y="4790447"/>
                <a:ext cx="114300" cy="11807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Блок-схема: узел 42"/>
              <p:cNvSpPr/>
              <p:nvPr/>
            </p:nvSpPr>
            <p:spPr>
              <a:xfrm>
                <a:off x="5907589" y="4327289"/>
                <a:ext cx="114300" cy="11807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Блок-схема: узел 43"/>
              <p:cNvSpPr/>
              <p:nvPr/>
            </p:nvSpPr>
            <p:spPr>
              <a:xfrm>
                <a:off x="9577578" y="2012316"/>
                <a:ext cx="114300" cy="11807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Полилиния 49"/>
              <p:cNvSpPr/>
              <p:nvPr/>
            </p:nvSpPr>
            <p:spPr>
              <a:xfrm>
                <a:off x="2286000" y="2075688"/>
                <a:ext cx="7347204" cy="2779776"/>
              </a:xfrm>
              <a:custGeom>
                <a:avLst/>
                <a:gdLst>
                  <a:gd name="connsiteX0" fmla="*/ 0 w 7347204"/>
                  <a:gd name="connsiteY0" fmla="*/ 2779776 h 2779776"/>
                  <a:gd name="connsiteX1" fmla="*/ 3671316 w 7347204"/>
                  <a:gd name="connsiteY1" fmla="*/ 2304288 h 2779776"/>
                  <a:gd name="connsiteX2" fmla="*/ 5939028 w 7347204"/>
                  <a:gd name="connsiteY2" fmla="*/ 1421892 h 2779776"/>
                  <a:gd name="connsiteX3" fmla="*/ 7347204 w 7347204"/>
                  <a:gd name="connsiteY3" fmla="*/ 0 h 2779776"/>
                  <a:gd name="connsiteX4" fmla="*/ 7347204 w 7347204"/>
                  <a:gd name="connsiteY4" fmla="*/ 0 h 277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7204" h="2779776">
                    <a:moveTo>
                      <a:pt x="0" y="2779776"/>
                    </a:moveTo>
                    <a:cubicBezTo>
                      <a:pt x="1340739" y="2655189"/>
                      <a:pt x="2681478" y="2530602"/>
                      <a:pt x="3671316" y="2304288"/>
                    </a:cubicBezTo>
                    <a:cubicBezTo>
                      <a:pt x="4661154" y="2077974"/>
                      <a:pt x="5326380" y="1805940"/>
                      <a:pt x="5939028" y="1421892"/>
                    </a:cubicBezTo>
                    <a:cubicBezTo>
                      <a:pt x="6551676" y="1037844"/>
                      <a:pt x="7347204" y="0"/>
                      <a:pt x="7347204" y="0"/>
                    </a:cubicBezTo>
                    <a:lnTo>
                      <a:pt x="7347204" y="0"/>
                    </a:lnTo>
                  </a:path>
                </a:pathLst>
              </a:custGeom>
              <a:noFill/>
              <a:ln w="41275"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3" name="Скругленная прямоугольная выноска 52"/>
          <p:cNvSpPr/>
          <p:nvPr/>
        </p:nvSpPr>
        <p:spPr>
          <a:xfrm>
            <a:off x="2038845" y="4239266"/>
            <a:ext cx="976416" cy="370000"/>
          </a:xfrm>
          <a:prstGeom prst="wedgeRoundRectCallout">
            <a:avLst>
              <a:gd name="adj1" fmla="val -20365"/>
              <a:gd name="adj2" fmla="val 1045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4B8C"/>
                </a:solidFill>
              </a:rPr>
              <a:t>6228</a:t>
            </a:r>
            <a:endParaRPr lang="ru-RU" b="1" dirty="0">
              <a:solidFill>
                <a:srgbClr val="004B8C"/>
              </a:solidFill>
            </a:endParaRPr>
          </a:p>
        </p:txBody>
      </p:sp>
      <p:sp>
        <p:nvSpPr>
          <p:cNvPr id="54" name="Скругленная прямоугольная выноска 53"/>
          <p:cNvSpPr/>
          <p:nvPr/>
        </p:nvSpPr>
        <p:spPr>
          <a:xfrm>
            <a:off x="5713710" y="3790192"/>
            <a:ext cx="976416" cy="370000"/>
          </a:xfrm>
          <a:prstGeom prst="wedgeRoundRectCallout">
            <a:avLst>
              <a:gd name="adj1" fmla="val -20365"/>
              <a:gd name="adj2" fmla="val 1045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4B8C"/>
                </a:solidFill>
              </a:rPr>
              <a:t>12579</a:t>
            </a:r>
            <a:endParaRPr lang="ru-RU" b="1" dirty="0">
              <a:solidFill>
                <a:srgbClr val="004B8C"/>
              </a:solidFill>
            </a:endParaRPr>
          </a:p>
        </p:txBody>
      </p:sp>
      <p:sp>
        <p:nvSpPr>
          <p:cNvPr id="55" name="Скругленная прямоугольная выноска 54"/>
          <p:cNvSpPr/>
          <p:nvPr/>
        </p:nvSpPr>
        <p:spPr>
          <a:xfrm>
            <a:off x="9381978" y="1473874"/>
            <a:ext cx="976416" cy="370000"/>
          </a:xfrm>
          <a:prstGeom prst="wedgeRoundRectCallout">
            <a:avLst>
              <a:gd name="adj1" fmla="val -20365"/>
              <a:gd name="adj2" fmla="val 1045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4B8C"/>
                </a:solidFill>
              </a:rPr>
              <a:t>53000*</a:t>
            </a:r>
            <a:endParaRPr lang="ru-RU" b="1" dirty="0">
              <a:solidFill>
                <a:srgbClr val="004B8C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40193" y="538804"/>
            <a:ext cx="527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Permissions for airspace use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0688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8600" y="538804"/>
            <a:ext cx="2470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REGULATORY</a:t>
            </a:r>
            <a:endParaRPr lang="ru-RU" sz="2800" dirty="0"/>
          </a:p>
        </p:txBody>
      </p:sp>
      <p:sp>
        <p:nvSpPr>
          <p:cNvPr id="2" name="Блок-схема: узел 1"/>
          <p:cNvSpPr/>
          <p:nvPr/>
        </p:nvSpPr>
        <p:spPr>
          <a:xfrm>
            <a:off x="1352623" y="2325707"/>
            <a:ext cx="3581400" cy="35814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279400" sx="130000" sy="130000" algn="ctr" rotWithShape="0">
              <a:srgbClr val="FDFDF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7191119" y="2325707"/>
            <a:ext cx="3581400" cy="35814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279400" sx="130000" sy="130000" algn="ctr" rotWithShape="0">
              <a:srgbClr val="FDFDF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898017" y="2057297"/>
            <a:ext cx="4602987" cy="4023579"/>
            <a:chOff x="898017" y="2057297"/>
            <a:chExt cx="4602987" cy="402357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802" y="2057297"/>
              <a:ext cx="2530202" cy="241075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8017" y="3856789"/>
              <a:ext cx="2158562" cy="222408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65803" y="5074740"/>
              <a:ext cx="2260555" cy="584775"/>
            </a:xfrm>
            <a:prstGeom prst="rect">
              <a:avLst/>
            </a:prstGeom>
            <a:noFill/>
            <a:ln>
              <a:noFill/>
            </a:ln>
            <a:effectLst>
              <a:outerShdw blurRad="304800" dist="76200" dir="12000000" algn="br" rotWithShape="0">
                <a:srgbClr val="FDFDFD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4B8C"/>
                  </a:solidFill>
                </a:rPr>
                <a:t>SLOW LAW</a:t>
              </a:r>
              <a:endParaRPr lang="ru-RU" sz="3200" b="1" dirty="0">
                <a:solidFill>
                  <a:srgbClr val="004B8C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490260" y="2054872"/>
            <a:ext cx="3118161" cy="3604642"/>
            <a:chOff x="7490260" y="2054872"/>
            <a:chExt cx="3118161" cy="360464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111" y="2739804"/>
              <a:ext cx="2500951" cy="225085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90260" y="5074739"/>
              <a:ext cx="3118161" cy="584775"/>
            </a:xfrm>
            <a:prstGeom prst="rect">
              <a:avLst/>
            </a:prstGeom>
            <a:noFill/>
            <a:effectLst>
              <a:outerShdw blurRad="304800" dist="76200" dir="12000000" algn="br" rotWithShape="0">
                <a:srgbClr val="FDFDFD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4B8C"/>
                  </a:solidFill>
                </a:rPr>
                <a:t>BUT DON’T RUN</a:t>
              </a:r>
              <a:endParaRPr lang="ru-RU" sz="3200" b="1" dirty="0">
                <a:solidFill>
                  <a:srgbClr val="004B8C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48285" y="2054872"/>
              <a:ext cx="1447832" cy="584775"/>
            </a:xfrm>
            <a:prstGeom prst="rect">
              <a:avLst/>
            </a:prstGeom>
            <a:noFill/>
            <a:effectLst>
              <a:outerShdw blurRad="304800" dist="76200" dir="12000000" algn="br" rotWithShape="0">
                <a:srgbClr val="FDFDFD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4B8C"/>
                  </a:solidFill>
                </a:rPr>
                <a:t>DONE,</a:t>
              </a:r>
              <a:endParaRPr lang="ru-RU" sz="3200" b="1" dirty="0">
                <a:solidFill>
                  <a:srgbClr val="004B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46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8600" y="538804"/>
            <a:ext cx="2648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TECHNOLOGY</a:t>
            </a:r>
            <a:endParaRPr lang="ru-RU" sz="2800" dirty="0"/>
          </a:p>
        </p:txBody>
      </p:sp>
      <p:sp>
        <p:nvSpPr>
          <p:cNvPr id="2" name="Блок-схема: узел 1"/>
          <p:cNvSpPr/>
          <p:nvPr/>
        </p:nvSpPr>
        <p:spPr>
          <a:xfrm>
            <a:off x="1352623" y="2325707"/>
            <a:ext cx="3581400" cy="35814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279400" sx="130000" sy="130000" algn="ctr" rotWithShape="0">
              <a:srgbClr val="FDFDF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7191119" y="2325707"/>
            <a:ext cx="3581400" cy="35814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279400" sx="130000" sy="130000" algn="ctr" rotWithShape="0">
              <a:srgbClr val="FDFDF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3" y="2841402"/>
            <a:ext cx="3896877" cy="21702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10" y="3400915"/>
            <a:ext cx="4199177" cy="1051202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5087294" y="2596316"/>
            <a:ext cx="1939575" cy="2718460"/>
            <a:chOff x="5087294" y="2596316"/>
            <a:chExt cx="1939575" cy="271846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294" y="3023710"/>
              <a:ext cx="1939575" cy="180561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773721" y="3297032"/>
              <a:ext cx="6126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ru-RU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45210" y="4945444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HOW</a:t>
              </a:r>
              <a:endParaRPr lang="ru-RU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96506" y="2596316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/>
                <a:t>КАК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632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1225296" y="2675744"/>
            <a:ext cx="3113532" cy="3564153"/>
          </a:xfrm>
          <a:prstGeom prst="rect">
            <a:avLst/>
          </a:prstGeom>
          <a:solidFill>
            <a:schemeClr val="tx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81629" y="405768"/>
            <a:ext cx="21259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STEP 1</a:t>
            </a:r>
          </a:p>
          <a:p>
            <a:r>
              <a:rPr lang="en-US" sz="2800" dirty="0"/>
              <a:t>1</a:t>
            </a:r>
            <a:r>
              <a:rPr lang="en-US" sz="2800" dirty="0" smtClean="0"/>
              <a:t>50m VLOS</a:t>
            </a:r>
            <a:endParaRPr lang="ru-RU" sz="28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4391709" y="2678029"/>
            <a:ext cx="6718775" cy="3559581"/>
          </a:xfrm>
          <a:prstGeom prst="rect">
            <a:avLst/>
          </a:prstGeom>
          <a:solidFill>
            <a:schemeClr val="tx1"/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91" y="3328383"/>
            <a:ext cx="1191530" cy="59576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1216" y="2815212"/>
            <a:ext cx="1867864" cy="130232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36" y="4169653"/>
            <a:ext cx="2560164" cy="203187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56" y="4953983"/>
            <a:ext cx="1685284" cy="1252728"/>
          </a:xfrm>
          <a:prstGeom prst="rect">
            <a:avLst/>
          </a:prstGeom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4955347" y="3905930"/>
            <a:ext cx="831900" cy="152103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4955347" y="4513076"/>
            <a:ext cx="1771752" cy="91388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4955294" y="3838282"/>
            <a:ext cx="4874656" cy="158309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Рисунок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528" y="4261104"/>
            <a:ext cx="2105823" cy="197662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24" y="3710217"/>
            <a:ext cx="1698023" cy="94610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225296" y="2013626"/>
            <a:ext cx="9849644" cy="447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82A68"/>
                </a:solidFill>
              </a:rPr>
              <a:t>------Command &amp; Control (C2)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1225296" y="2675742"/>
            <a:ext cx="3113532" cy="3564153"/>
          </a:xfrm>
          <a:prstGeom prst="rect">
            <a:avLst/>
          </a:prstGeom>
          <a:solidFill>
            <a:schemeClr val="tx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391709" y="2678027"/>
            <a:ext cx="6718775" cy="3559581"/>
          </a:xfrm>
          <a:prstGeom prst="rect">
            <a:avLst/>
          </a:prstGeom>
          <a:solidFill>
            <a:schemeClr val="tx1"/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91" y="3328383"/>
            <a:ext cx="1191530" cy="59576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1216" y="2815212"/>
            <a:ext cx="1867864" cy="13023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24" y="3710217"/>
            <a:ext cx="1698023" cy="94610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56" y="4953983"/>
            <a:ext cx="1685284" cy="1252728"/>
          </a:xfrm>
          <a:prstGeom prst="rect">
            <a:avLst/>
          </a:prstGeom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4955347" y="3905930"/>
            <a:ext cx="831900" cy="152103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4955347" y="4513076"/>
            <a:ext cx="1771752" cy="91388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4955294" y="3838282"/>
            <a:ext cx="4874656" cy="158309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90" y="5218023"/>
            <a:ext cx="1662637" cy="98372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92446" y="413203"/>
            <a:ext cx="47420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STEP 2</a:t>
            </a:r>
          </a:p>
          <a:p>
            <a:r>
              <a:rPr lang="en-US" sz="2800" dirty="0"/>
              <a:t>1</a:t>
            </a:r>
            <a:r>
              <a:rPr lang="en-US" sz="2800" dirty="0" smtClean="0"/>
              <a:t>50m UTM (VLOS + BVLOS)</a:t>
            </a:r>
            <a:endParaRPr lang="ru-RU" sz="28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 flipV="1">
            <a:off x="5893308" y="3959871"/>
            <a:ext cx="1147572" cy="1258152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7040880" y="4430268"/>
            <a:ext cx="393192" cy="78775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7040880" y="3905930"/>
            <a:ext cx="3104388" cy="131209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23" y="4183267"/>
            <a:ext cx="2560164" cy="2031876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902452" y="3838282"/>
            <a:ext cx="1110996" cy="279254"/>
          </a:xfrm>
          <a:prstGeom prst="line">
            <a:avLst/>
          </a:prstGeom>
          <a:ln w="158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7959852" y="3758184"/>
            <a:ext cx="1719039" cy="359352"/>
          </a:xfrm>
          <a:prstGeom prst="line">
            <a:avLst/>
          </a:prstGeom>
          <a:ln w="158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5902452" y="3605525"/>
            <a:ext cx="3717036" cy="104692"/>
          </a:xfrm>
          <a:prstGeom prst="line">
            <a:avLst/>
          </a:prstGeom>
          <a:ln w="158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528" y="4261104"/>
            <a:ext cx="2105823" cy="19766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5296" y="2013626"/>
            <a:ext cx="9849644" cy="447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82A68"/>
                </a:solidFill>
              </a:rPr>
              <a:t>              ------C2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6876" y="2927677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Cyber Security!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1003" y="2053746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-------Planning </a:t>
            </a:r>
            <a:r>
              <a:rPr lang="en-US" b="1" smtClean="0">
                <a:solidFill>
                  <a:srgbClr val="C00000"/>
                </a:solidFill>
              </a:rPr>
              <a:t>&amp; monitoring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7669" y="2053746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------D&amp;A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4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1225296" y="2704890"/>
            <a:ext cx="9952211" cy="3564153"/>
          </a:xfrm>
          <a:prstGeom prst="rect">
            <a:avLst/>
          </a:prstGeom>
          <a:solidFill>
            <a:schemeClr val="tx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538804"/>
            <a:ext cx="897606" cy="897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7059" y="405768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АССОЦИАЦИЯ</a:t>
            </a:r>
          </a:p>
          <a:p>
            <a:r>
              <a:rPr lang="ru-RU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АЭРОНЕТ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528" y="4261104"/>
            <a:ext cx="2105823" cy="19766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92446" y="413203"/>
            <a:ext cx="48157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STEP 3</a:t>
            </a:r>
            <a:r>
              <a:rPr lang="ru-RU" sz="2800" dirty="0" smtClean="0"/>
              <a:t> </a:t>
            </a:r>
            <a:endParaRPr lang="en-US" sz="2800" dirty="0" smtClean="0"/>
          </a:p>
          <a:p>
            <a:r>
              <a:rPr lang="en-US" sz="2800" dirty="0" smtClean="0"/>
              <a:t>ATM INTEGRATION (BVLOS)</a:t>
            </a:r>
            <a:endParaRPr lang="ru-RU" sz="28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43" y="2404374"/>
            <a:ext cx="4051558" cy="1014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7420" y="3828315"/>
            <a:ext cx="1065846" cy="8655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651" y="4169653"/>
            <a:ext cx="1381806" cy="769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024" y="4457435"/>
            <a:ext cx="2151888" cy="9557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63" y="2266353"/>
            <a:ext cx="2425032" cy="1619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4971" y="1351157"/>
            <a:ext cx="265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Controlled airspace</a:t>
            </a:r>
            <a:endParaRPr lang="ru-RU" sz="20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3247053" y="3203510"/>
            <a:ext cx="1356049" cy="1163217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247053" y="4217554"/>
            <a:ext cx="3382378" cy="149173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3247053" y="2821531"/>
            <a:ext cx="4206213" cy="1545196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3058702" y="2673275"/>
            <a:ext cx="4356761" cy="1603934"/>
          </a:xfrm>
          <a:prstGeom prst="line">
            <a:avLst/>
          </a:prstGeom>
          <a:ln w="222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8038" y="5413232"/>
            <a:ext cx="1162113" cy="79708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66236" y="6394109"/>
            <a:ext cx="1011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How to:   1.Control ?        2.Communicate</a:t>
            </a:r>
            <a:r>
              <a:rPr lang="ru-RU" dirty="0" smtClean="0"/>
              <a:t>?</a:t>
            </a:r>
            <a:r>
              <a:rPr lang="en-US" dirty="0" smtClean="0"/>
              <a:t>         3.See each other?</a:t>
            </a:r>
            <a:endParaRPr lang="ru-RU" dirty="0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3046370" y="4317126"/>
            <a:ext cx="2467049" cy="248321"/>
          </a:xfrm>
          <a:prstGeom prst="line">
            <a:avLst/>
          </a:prstGeom>
          <a:ln w="222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513478" y="4565447"/>
            <a:ext cx="1700542" cy="986783"/>
          </a:xfrm>
          <a:prstGeom prst="line">
            <a:avLst/>
          </a:prstGeom>
          <a:ln w="222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 flipV="1">
            <a:off x="5990254" y="5156308"/>
            <a:ext cx="1145012" cy="516924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3044146" y="4333231"/>
            <a:ext cx="1442844" cy="1810747"/>
          </a:xfrm>
          <a:prstGeom prst="line">
            <a:avLst/>
          </a:prstGeom>
          <a:ln w="222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4486990" y="5858623"/>
            <a:ext cx="2627832" cy="285355"/>
          </a:xfrm>
          <a:prstGeom prst="line">
            <a:avLst/>
          </a:prstGeom>
          <a:ln w="2222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/>
          <p:cNvSpPr/>
          <p:nvPr/>
        </p:nvSpPr>
        <p:spPr>
          <a:xfrm>
            <a:off x="1225296" y="2013626"/>
            <a:ext cx="9849644" cy="447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82A68"/>
                </a:solidFill>
              </a:rPr>
              <a:t>             </a:t>
            </a:r>
            <a:r>
              <a:rPr lang="en-US" b="1" dirty="0" smtClean="0">
                <a:solidFill>
                  <a:srgbClr val="082A68"/>
                </a:solidFill>
              </a:rPr>
              <a:t>------C2          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------Communicate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      </a:t>
            </a:r>
            <a:r>
              <a:rPr lang="en-US" b="1" dirty="0" smtClean="0">
                <a:solidFill>
                  <a:srgbClr val="082A68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------ Control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V="1">
            <a:off x="7637475" y="4888417"/>
            <a:ext cx="1118054" cy="693607"/>
          </a:xfrm>
          <a:prstGeom prst="line">
            <a:avLst/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7942655" y="3262594"/>
            <a:ext cx="1003467" cy="1070637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7190011" y="4312353"/>
            <a:ext cx="1369953" cy="54374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V="1">
            <a:off x="5675179" y="4366727"/>
            <a:ext cx="1008790" cy="187700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Блок-схема: узел 92"/>
          <p:cNvSpPr/>
          <p:nvPr/>
        </p:nvSpPr>
        <p:spPr>
          <a:xfrm>
            <a:off x="6270236" y="5155602"/>
            <a:ext cx="519143" cy="272605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C3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37669" y="2053746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------D&amp;A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247053" y="4366727"/>
            <a:ext cx="1129738" cy="52169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020293" y="3511377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Cyber Security!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31" grpId="0"/>
      <p:bldP spid="3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1496</TotalTime>
  <Words>206</Words>
  <Application>Microsoft Office PowerPoint</Application>
  <PresentationFormat>Широкоэкранный</PresentationFormat>
  <Paragraphs>98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Wingdings 3</vt:lpstr>
      <vt:lpstr>Ион</vt:lpstr>
      <vt:lpstr>ДРОНЫ: будущее наступило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ДРОНЫ: будущее наступило</dc:title>
  <dc:creator>Dell</dc:creator>
  <cp:lastModifiedBy>--</cp:lastModifiedBy>
  <cp:revision>110</cp:revision>
  <dcterms:created xsi:type="dcterms:W3CDTF">2017-10-01T09:34:35Z</dcterms:created>
  <dcterms:modified xsi:type="dcterms:W3CDTF">2017-11-16T06:26:43Z</dcterms:modified>
</cp:coreProperties>
</file>