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notesMasterIdLst>
    <p:notesMasterId r:id="rId9"/>
  </p:notesMasterIdLst>
  <p:sldIdLst>
    <p:sldId id="509" r:id="rId2"/>
    <p:sldId id="523" r:id="rId3"/>
    <p:sldId id="528" r:id="rId4"/>
    <p:sldId id="526" r:id="rId5"/>
    <p:sldId id="524" r:id="rId6"/>
    <p:sldId id="527" r:id="rId7"/>
    <p:sldId id="446" r:id="rId8"/>
  </p:sldIdLst>
  <p:sldSz cx="9144000" cy="6858000" type="screen4x3"/>
  <p:notesSz cx="7102475" cy="10231438"/>
  <p:defaultTextStyle>
    <a:defPPr>
      <a:defRPr lang="ru-RU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  <p15:guide id="3" orient="horz" pos="1162">
          <p15:clr>
            <a:srgbClr val="A4A3A4"/>
          </p15:clr>
        </p15:guide>
        <p15:guide id="4" pos="419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060"/>
    <a:srgbClr val="ACDBF2"/>
    <a:srgbClr val="CC3300"/>
    <a:srgbClr val="D0D8E8"/>
    <a:srgbClr val="0000FF"/>
    <a:srgbClr val="1C81B4"/>
    <a:srgbClr val="46AEE2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-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Темный стиль 1 - акцент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69012ECD-51FC-41F1-AA8D-1B2483CD663E}" styleName="Светлый стиль 2 - акцент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Средний стиль 1 - акцент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D5ABB26-0587-4C30-8999-92F81FD0307C}" styleName="Нет стиля, нет сетки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Нет стиля, сетка таблиц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CF1AB2-1976-4502-BF36-3FF5EA218861}" styleName="Средний стиль 4 - акцент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DF18680-E054-41AD-8BC1-D1AEF772440D}" styleName="Средний стиль 2 - акцент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C2FFA5D-87B4-456A-9821-1D502468CF0F}" styleName="Стиль из темы 1 - акцент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5758FB7-9AC5-4552-8A53-C91805E547FA}" styleName="Стиль из темы 1 - акцент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556" autoAdjust="0"/>
    <p:restoredTop sz="92362" autoAdjust="0"/>
  </p:normalViewPr>
  <p:slideViewPr>
    <p:cSldViewPr>
      <p:cViewPr varScale="1">
        <p:scale>
          <a:sx n="84" d="100"/>
          <a:sy n="84" d="100"/>
        </p:scale>
        <p:origin x="1182" y="90"/>
      </p:cViewPr>
      <p:guideLst>
        <p:guide orient="horz" pos="2160"/>
        <p:guide pos="2880"/>
        <p:guide orient="horz" pos="1162"/>
        <p:guide pos="419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36004" cy="36004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r">
              <a:defRPr sz="1200"/>
            </a:lvl1pPr>
          </a:lstStyle>
          <a:p>
            <a:fld id="{9C770063-0EF8-406D-9558-6CE5964A969C}" type="datetimeFigureOut">
              <a:rPr lang="ru-RU" smtClean="0"/>
              <a:t>23.10.2018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993775" y="766763"/>
            <a:ext cx="5114925" cy="383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768" tIns="47384" rIns="94768" bIns="47384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710248" y="4859934"/>
            <a:ext cx="5681980" cy="4604147"/>
          </a:xfrm>
          <a:prstGeom prst="rect">
            <a:avLst/>
          </a:prstGeom>
        </p:spPr>
        <p:txBody>
          <a:bodyPr vert="horz" lIns="94768" tIns="47384" rIns="94768" bIns="47384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1" y="9718090"/>
            <a:ext cx="3077739" cy="511572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4023093" y="9718090"/>
            <a:ext cx="3077739" cy="511572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r">
              <a:defRPr sz="1200"/>
            </a:lvl1pPr>
          </a:lstStyle>
          <a:p>
            <a:fld id="{48F4C79A-F65E-49DC-A4F7-3D24249098F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50682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Образ слайда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Заметки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ru-RU" altLang="ru-RU" dirty="0" smtClean="0"/>
          </a:p>
        </p:txBody>
      </p:sp>
    </p:spTree>
    <p:extLst>
      <p:ext uri="{BB962C8B-B14F-4D97-AF65-F5344CB8AC3E}">
        <p14:creationId xmlns:p14="http://schemas.microsoft.com/office/powerpoint/2010/main" val="3232928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1775355"/>
            <a:ext cx="7772400" cy="1225021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238500"/>
            <a:ext cx="6400800" cy="14605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DBA0FC-614B-4426-A8DF-250CDA8AD9AA}" type="datetimeFigureOut">
              <a:rPr lang="ru-RU"/>
              <a:pPr>
                <a:defRPr/>
              </a:pPr>
              <a:t>23.10.2018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3E27D9-23C8-4DA5-AA7E-B9CA493BDED7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08927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4C34D1-BF02-4418-B122-0C151A0FF51C}" type="datetimeFigureOut">
              <a:rPr lang="ru-RU"/>
              <a:pPr>
                <a:defRPr/>
              </a:pPr>
              <a:t>23.10.2018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09A7F-5355-4775-ADC5-FD0F7D5B65A4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34456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3672418"/>
            <a:ext cx="7772400" cy="113506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422261"/>
            <a:ext cx="7772400" cy="125015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1E8521-908C-44E5-AD55-8029204C3802}" type="datetimeFigureOut">
              <a:rPr lang="ru-RU"/>
              <a:pPr>
                <a:defRPr/>
              </a:pPr>
              <a:t>23.10.2018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58C785-BEB5-4102-93D8-985C4AABF0FB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7579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457200" y="1333501"/>
            <a:ext cx="4038600" cy="377163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1333501"/>
            <a:ext cx="4038600" cy="377163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666EA-F9ED-4773-AD86-CF2AB7A52FA0}" type="datetimeFigureOut">
              <a:rPr lang="ru-RU"/>
              <a:pPr>
                <a:defRPr/>
              </a:pPr>
              <a:t>23.10.2018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179A7-8482-4897-981B-85EF95E094A1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95219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279261"/>
            <a:ext cx="4040188" cy="53313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57200" y="1812396"/>
            <a:ext cx="4040188" cy="329274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7" y="1279261"/>
            <a:ext cx="4041775" cy="53313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45027" y="1812396"/>
            <a:ext cx="4041775" cy="329274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09EAE1-970E-4ECF-A43E-0C42B207E4AD}" type="datetimeFigureOut">
              <a:rPr lang="ru-RU"/>
              <a:pPr>
                <a:defRPr/>
              </a:pPr>
              <a:t>23.10.2018</a:t>
            </a:fld>
            <a:endParaRPr lang="ru-RU"/>
          </a:p>
        </p:txBody>
      </p:sp>
      <p:sp>
        <p:nvSpPr>
          <p:cNvPr id="8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9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6B4B04-5CBC-48A8-89E0-9DF55C23C9DA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62852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DD6ED9-DEBF-4DB1-A726-E961CA483478}" type="datetimeFigureOut">
              <a:rPr lang="ru-RU"/>
              <a:pPr>
                <a:defRPr/>
              </a:pPr>
              <a:t>23.10.2018</a:t>
            </a:fld>
            <a:endParaRPr lang="ru-RU"/>
          </a:p>
        </p:txBody>
      </p:sp>
      <p:sp>
        <p:nvSpPr>
          <p:cNvPr id="4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282794-B076-442E-91A7-E40E84F55FCA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03920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D450C5-4EC1-435E-AC02-E4B8960C5E86}" type="datetimeFigureOut">
              <a:rPr lang="ru-RU"/>
              <a:pPr>
                <a:defRPr/>
              </a:pPr>
              <a:t>23.10.2018</a:t>
            </a:fld>
            <a:endParaRPr lang="ru-RU"/>
          </a:p>
        </p:txBody>
      </p:sp>
      <p:sp>
        <p:nvSpPr>
          <p:cNvPr id="3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4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D919A-CA14-42D7-A426-610C8564D711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865155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2" y="227541"/>
            <a:ext cx="3008313" cy="96837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575050" y="227543"/>
            <a:ext cx="5111750" cy="487759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2" y="1195918"/>
            <a:ext cx="3008313" cy="390921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3D2C5-0D30-42AD-B23E-15D80F8B035F}" type="datetimeFigureOut">
              <a:rPr lang="ru-RU"/>
              <a:pPr>
                <a:defRPr/>
              </a:pPr>
              <a:t>23.10.2018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D6AB07-E791-44CB-8FB7-991535B63897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28761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000500"/>
            <a:ext cx="5486400" cy="47228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510646"/>
            <a:ext cx="5486400" cy="34290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4472782"/>
            <a:ext cx="5486400" cy="67071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3437F-A2A7-470A-95F3-F9EA47C92F6E}" type="datetimeFigureOut">
              <a:rPr lang="ru-RU"/>
              <a:pPr>
                <a:defRPr/>
              </a:pPr>
              <a:t>23.10.2018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B1355-96A0-4C03-AAC5-280E40AF55D3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77534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E8A1E1-3D85-4C2B-8855-BEF96010DFB1}" type="datetimeFigureOut">
              <a:rPr lang="ru-RU"/>
              <a:pPr>
                <a:defRPr/>
              </a:pPr>
              <a:t>23.10.2018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E4E612-469F-4210-A6D7-9480CD957748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08567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28866"/>
            <a:ext cx="2057400" cy="4876271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28866"/>
            <a:ext cx="6019800" cy="4876271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BD4432-79DB-4548-99F5-7A29829D2A34}" type="datetimeFigureOut">
              <a:rPr lang="ru-RU"/>
              <a:pPr>
                <a:defRPr/>
              </a:pPr>
              <a:t>23.10.2018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8A1F0-188B-4196-AC52-1C5F9CAA395A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609441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ъект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3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4B225B-3E2C-443A-B703-71A256D283A4}" type="datetimeFigureOut">
              <a:rPr lang="ru-RU"/>
              <a:pPr>
                <a:defRPr/>
              </a:pPr>
              <a:t>23.10.2018</a:t>
            </a:fld>
            <a:endParaRPr lang="ru-RU"/>
          </a:p>
        </p:txBody>
      </p:sp>
      <p:sp>
        <p:nvSpPr>
          <p:cNvPr id="4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AE046-2D76-4027-872F-B906BC724173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79430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Заголовок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заголовка</a:t>
            </a:r>
          </a:p>
        </p:txBody>
      </p:sp>
      <p:sp>
        <p:nvSpPr>
          <p:cNvPr id="1027" name="Текст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8F45370-ABE2-4959-93EE-4DB4146F1450}" type="datetimeFigureOut">
              <a:rPr lang="ru-RU"/>
              <a:pPr>
                <a:defRPr/>
              </a:pPr>
              <a:t>23.10.2018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00CC4F3-1450-4394-B66A-41C858A1FDA9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4763" y="1241425"/>
            <a:ext cx="9144000" cy="51308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 dirty="0"/>
          </a:p>
        </p:txBody>
      </p:sp>
      <p:sp>
        <p:nvSpPr>
          <p:cNvPr id="21" name="Параллелограмм 4"/>
          <p:cNvSpPr/>
          <p:nvPr/>
        </p:nvSpPr>
        <p:spPr>
          <a:xfrm>
            <a:off x="5441705" y="4706162"/>
            <a:ext cx="3594791" cy="900112"/>
          </a:xfrm>
          <a:custGeom>
            <a:avLst/>
            <a:gdLst>
              <a:gd name="connsiteX0" fmla="*/ 0 w 3425371"/>
              <a:gd name="connsiteY0" fmla="*/ 900100 h 900100"/>
              <a:gd name="connsiteX1" fmla="*/ 0 w 3425371"/>
              <a:gd name="connsiteY1" fmla="*/ 0 h 900100"/>
              <a:gd name="connsiteX2" fmla="*/ 3425371 w 3425371"/>
              <a:gd name="connsiteY2" fmla="*/ 0 h 900100"/>
              <a:gd name="connsiteX3" fmla="*/ 3425371 w 3425371"/>
              <a:gd name="connsiteY3" fmla="*/ 900100 h 900100"/>
              <a:gd name="connsiteX4" fmla="*/ 0 w 3425371"/>
              <a:gd name="connsiteY4" fmla="*/ 900100 h 900100"/>
              <a:gd name="connsiteX0" fmla="*/ 0 w 3425371"/>
              <a:gd name="connsiteY0" fmla="*/ 900100 h 900100"/>
              <a:gd name="connsiteX1" fmla="*/ 0 w 3425371"/>
              <a:gd name="connsiteY1" fmla="*/ 0 h 900100"/>
              <a:gd name="connsiteX2" fmla="*/ 3425371 w 3425371"/>
              <a:gd name="connsiteY2" fmla="*/ 0 h 900100"/>
              <a:gd name="connsiteX3" fmla="*/ 3178628 w 3425371"/>
              <a:gd name="connsiteY3" fmla="*/ 900100 h 900100"/>
              <a:gd name="connsiteX4" fmla="*/ 0 w 3425371"/>
              <a:gd name="connsiteY4" fmla="*/ 900100 h 900100"/>
              <a:gd name="connsiteX0" fmla="*/ 0 w 3381828"/>
              <a:gd name="connsiteY0" fmla="*/ 900100 h 900100"/>
              <a:gd name="connsiteX1" fmla="*/ 0 w 3381828"/>
              <a:gd name="connsiteY1" fmla="*/ 0 h 900100"/>
              <a:gd name="connsiteX2" fmla="*/ 3381828 w 3381828"/>
              <a:gd name="connsiteY2" fmla="*/ 0 h 900100"/>
              <a:gd name="connsiteX3" fmla="*/ 3178628 w 3381828"/>
              <a:gd name="connsiteY3" fmla="*/ 900100 h 900100"/>
              <a:gd name="connsiteX4" fmla="*/ 0 w 3381828"/>
              <a:gd name="connsiteY4" fmla="*/ 900100 h 90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81828" h="900100">
                <a:moveTo>
                  <a:pt x="0" y="900100"/>
                </a:moveTo>
                <a:lnTo>
                  <a:pt x="0" y="0"/>
                </a:lnTo>
                <a:lnTo>
                  <a:pt x="3381828" y="0"/>
                </a:lnTo>
                <a:lnTo>
                  <a:pt x="3178628" y="900100"/>
                </a:lnTo>
                <a:lnTo>
                  <a:pt x="0" y="900100"/>
                </a:lnTo>
                <a:close/>
              </a:path>
            </a:pathLst>
          </a:cu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 dirty="0">
              <a:solidFill>
                <a:srgbClr val="00B0F0"/>
              </a:solidFill>
            </a:endParaRPr>
          </a:p>
        </p:txBody>
      </p:sp>
      <p:sp>
        <p:nvSpPr>
          <p:cNvPr id="19" name="Параллелограмм 4"/>
          <p:cNvSpPr/>
          <p:nvPr/>
        </p:nvSpPr>
        <p:spPr>
          <a:xfrm>
            <a:off x="5289718" y="4898928"/>
            <a:ext cx="3473933" cy="900113"/>
          </a:xfrm>
          <a:custGeom>
            <a:avLst/>
            <a:gdLst>
              <a:gd name="connsiteX0" fmla="*/ 0 w 3425371"/>
              <a:gd name="connsiteY0" fmla="*/ 900100 h 900100"/>
              <a:gd name="connsiteX1" fmla="*/ 0 w 3425371"/>
              <a:gd name="connsiteY1" fmla="*/ 0 h 900100"/>
              <a:gd name="connsiteX2" fmla="*/ 3425371 w 3425371"/>
              <a:gd name="connsiteY2" fmla="*/ 0 h 900100"/>
              <a:gd name="connsiteX3" fmla="*/ 3425371 w 3425371"/>
              <a:gd name="connsiteY3" fmla="*/ 900100 h 900100"/>
              <a:gd name="connsiteX4" fmla="*/ 0 w 3425371"/>
              <a:gd name="connsiteY4" fmla="*/ 900100 h 900100"/>
              <a:gd name="connsiteX0" fmla="*/ 0 w 3425371"/>
              <a:gd name="connsiteY0" fmla="*/ 900100 h 900100"/>
              <a:gd name="connsiteX1" fmla="*/ 0 w 3425371"/>
              <a:gd name="connsiteY1" fmla="*/ 0 h 900100"/>
              <a:gd name="connsiteX2" fmla="*/ 3425371 w 3425371"/>
              <a:gd name="connsiteY2" fmla="*/ 0 h 900100"/>
              <a:gd name="connsiteX3" fmla="*/ 3178628 w 3425371"/>
              <a:gd name="connsiteY3" fmla="*/ 900100 h 900100"/>
              <a:gd name="connsiteX4" fmla="*/ 0 w 3425371"/>
              <a:gd name="connsiteY4" fmla="*/ 900100 h 900100"/>
              <a:gd name="connsiteX0" fmla="*/ 0 w 3381828"/>
              <a:gd name="connsiteY0" fmla="*/ 900100 h 900100"/>
              <a:gd name="connsiteX1" fmla="*/ 0 w 3381828"/>
              <a:gd name="connsiteY1" fmla="*/ 0 h 900100"/>
              <a:gd name="connsiteX2" fmla="*/ 3381828 w 3381828"/>
              <a:gd name="connsiteY2" fmla="*/ 0 h 900100"/>
              <a:gd name="connsiteX3" fmla="*/ 3178628 w 3381828"/>
              <a:gd name="connsiteY3" fmla="*/ 900100 h 900100"/>
              <a:gd name="connsiteX4" fmla="*/ 0 w 3381828"/>
              <a:gd name="connsiteY4" fmla="*/ 900100 h 90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81828" h="900100">
                <a:moveTo>
                  <a:pt x="0" y="900100"/>
                </a:moveTo>
                <a:lnTo>
                  <a:pt x="0" y="0"/>
                </a:lnTo>
                <a:lnTo>
                  <a:pt x="3381828" y="0"/>
                </a:lnTo>
                <a:lnTo>
                  <a:pt x="3178628" y="900100"/>
                </a:lnTo>
                <a:lnTo>
                  <a:pt x="0" y="90010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 dirty="0"/>
          </a:p>
        </p:txBody>
      </p:sp>
      <p:sp>
        <p:nvSpPr>
          <p:cNvPr id="13" name="Параллелограмм 4"/>
          <p:cNvSpPr/>
          <p:nvPr/>
        </p:nvSpPr>
        <p:spPr>
          <a:xfrm>
            <a:off x="5004048" y="5085184"/>
            <a:ext cx="3480783" cy="900113"/>
          </a:xfrm>
          <a:custGeom>
            <a:avLst/>
            <a:gdLst>
              <a:gd name="connsiteX0" fmla="*/ 0 w 3425371"/>
              <a:gd name="connsiteY0" fmla="*/ 900100 h 900100"/>
              <a:gd name="connsiteX1" fmla="*/ 0 w 3425371"/>
              <a:gd name="connsiteY1" fmla="*/ 0 h 900100"/>
              <a:gd name="connsiteX2" fmla="*/ 3425371 w 3425371"/>
              <a:gd name="connsiteY2" fmla="*/ 0 h 900100"/>
              <a:gd name="connsiteX3" fmla="*/ 3425371 w 3425371"/>
              <a:gd name="connsiteY3" fmla="*/ 900100 h 900100"/>
              <a:gd name="connsiteX4" fmla="*/ 0 w 3425371"/>
              <a:gd name="connsiteY4" fmla="*/ 900100 h 900100"/>
              <a:gd name="connsiteX0" fmla="*/ 0 w 3425371"/>
              <a:gd name="connsiteY0" fmla="*/ 900100 h 900100"/>
              <a:gd name="connsiteX1" fmla="*/ 0 w 3425371"/>
              <a:gd name="connsiteY1" fmla="*/ 0 h 900100"/>
              <a:gd name="connsiteX2" fmla="*/ 3425371 w 3425371"/>
              <a:gd name="connsiteY2" fmla="*/ 0 h 900100"/>
              <a:gd name="connsiteX3" fmla="*/ 3178628 w 3425371"/>
              <a:gd name="connsiteY3" fmla="*/ 900100 h 900100"/>
              <a:gd name="connsiteX4" fmla="*/ 0 w 3425371"/>
              <a:gd name="connsiteY4" fmla="*/ 900100 h 900100"/>
              <a:gd name="connsiteX0" fmla="*/ 0 w 3381828"/>
              <a:gd name="connsiteY0" fmla="*/ 900100 h 900100"/>
              <a:gd name="connsiteX1" fmla="*/ 0 w 3381828"/>
              <a:gd name="connsiteY1" fmla="*/ 0 h 900100"/>
              <a:gd name="connsiteX2" fmla="*/ 3381828 w 3381828"/>
              <a:gd name="connsiteY2" fmla="*/ 0 h 900100"/>
              <a:gd name="connsiteX3" fmla="*/ 3178628 w 3381828"/>
              <a:gd name="connsiteY3" fmla="*/ 900100 h 900100"/>
              <a:gd name="connsiteX4" fmla="*/ 0 w 3381828"/>
              <a:gd name="connsiteY4" fmla="*/ 900100 h 90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81828" h="900100">
                <a:moveTo>
                  <a:pt x="0" y="900100"/>
                </a:moveTo>
                <a:lnTo>
                  <a:pt x="0" y="0"/>
                </a:lnTo>
                <a:lnTo>
                  <a:pt x="3381828" y="0"/>
                </a:lnTo>
                <a:lnTo>
                  <a:pt x="3178628" y="900100"/>
                </a:lnTo>
                <a:lnTo>
                  <a:pt x="0" y="900100"/>
                </a:lnTo>
                <a:close/>
              </a:path>
            </a:pathLst>
          </a:cu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spcAft>
                <a:spcPts val="600"/>
              </a:spcAft>
              <a:tabLst>
                <a:tab pos="4667250" algn="l"/>
              </a:tabLst>
            </a:pPr>
            <a:r>
              <a:rPr lang="ru-RU" sz="1400" b="1" dirty="0" smtClean="0"/>
              <a:t>Сычев Игорь Алексеевич</a:t>
            </a:r>
            <a:endParaRPr lang="ru-RU" sz="1400" b="1" dirty="0"/>
          </a:p>
          <a:p>
            <a:pPr>
              <a:spcAft>
                <a:spcPts val="600"/>
              </a:spcAft>
              <a:buNone/>
              <a:tabLst>
                <a:tab pos="4667250" algn="l"/>
              </a:tabLst>
            </a:pPr>
            <a:r>
              <a:rPr lang="ru-RU" sz="1400" b="1" dirty="0" smtClean="0"/>
              <a:t>Генеральный директор</a:t>
            </a:r>
            <a:br>
              <a:rPr lang="ru-RU" sz="1400" b="1" dirty="0" smtClean="0"/>
            </a:br>
            <a:r>
              <a:rPr lang="ru-RU" sz="1400" b="1" dirty="0" smtClean="0"/>
              <a:t>ООО </a:t>
            </a:r>
            <a:r>
              <a:rPr lang="ru-RU" sz="1400" b="1" dirty="0"/>
              <a:t>«ПТЕРО</a:t>
            </a:r>
            <a:r>
              <a:rPr lang="ru-RU" sz="1400" b="1" dirty="0" smtClean="0"/>
              <a:t>» (ГК «Инэнерджи»)</a:t>
            </a:r>
            <a:endParaRPr lang="ru-RU" sz="1400" b="1" dirty="0"/>
          </a:p>
        </p:txBody>
      </p:sp>
      <p:sp>
        <p:nvSpPr>
          <p:cNvPr id="27" name="Параллелограмм 4"/>
          <p:cNvSpPr/>
          <p:nvPr/>
        </p:nvSpPr>
        <p:spPr>
          <a:xfrm>
            <a:off x="-23813" y="1255713"/>
            <a:ext cx="5963965" cy="949151"/>
          </a:xfrm>
          <a:custGeom>
            <a:avLst/>
            <a:gdLst>
              <a:gd name="connsiteX0" fmla="*/ 0 w 3425371"/>
              <a:gd name="connsiteY0" fmla="*/ 900100 h 900100"/>
              <a:gd name="connsiteX1" fmla="*/ 0 w 3425371"/>
              <a:gd name="connsiteY1" fmla="*/ 0 h 900100"/>
              <a:gd name="connsiteX2" fmla="*/ 3425371 w 3425371"/>
              <a:gd name="connsiteY2" fmla="*/ 0 h 900100"/>
              <a:gd name="connsiteX3" fmla="*/ 3425371 w 3425371"/>
              <a:gd name="connsiteY3" fmla="*/ 900100 h 900100"/>
              <a:gd name="connsiteX4" fmla="*/ 0 w 3425371"/>
              <a:gd name="connsiteY4" fmla="*/ 900100 h 900100"/>
              <a:gd name="connsiteX0" fmla="*/ 0 w 3425371"/>
              <a:gd name="connsiteY0" fmla="*/ 900100 h 900100"/>
              <a:gd name="connsiteX1" fmla="*/ 0 w 3425371"/>
              <a:gd name="connsiteY1" fmla="*/ 0 h 900100"/>
              <a:gd name="connsiteX2" fmla="*/ 3425371 w 3425371"/>
              <a:gd name="connsiteY2" fmla="*/ 0 h 900100"/>
              <a:gd name="connsiteX3" fmla="*/ 3178628 w 3425371"/>
              <a:gd name="connsiteY3" fmla="*/ 900100 h 900100"/>
              <a:gd name="connsiteX4" fmla="*/ 0 w 3425371"/>
              <a:gd name="connsiteY4" fmla="*/ 900100 h 900100"/>
              <a:gd name="connsiteX0" fmla="*/ 0 w 3381828"/>
              <a:gd name="connsiteY0" fmla="*/ 900100 h 900100"/>
              <a:gd name="connsiteX1" fmla="*/ 0 w 3381828"/>
              <a:gd name="connsiteY1" fmla="*/ 0 h 900100"/>
              <a:gd name="connsiteX2" fmla="*/ 3381828 w 3381828"/>
              <a:gd name="connsiteY2" fmla="*/ 0 h 900100"/>
              <a:gd name="connsiteX3" fmla="*/ 3178628 w 3381828"/>
              <a:gd name="connsiteY3" fmla="*/ 900100 h 900100"/>
              <a:gd name="connsiteX4" fmla="*/ 0 w 3381828"/>
              <a:gd name="connsiteY4" fmla="*/ 900100 h 900100"/>
              <a:gd name="connsiteX0" fmla="*/ 0 w 3381828"/>
              <a:gd name="connsiteY0" fmla="*/ 900100 h 900100"/>
              <a:gd name="connsiteX1" fmla="*/ 0 w 3381828"/>
              <a:gd name="connsiteY1" fmla="*/ 0 h 900100"/>
              <a:gd name="connsiteX2" fmla="*/ 3381828 w 3381828"/>
              <a:gd name="connsiteY2" fmla="*/ 0 h 900100"/>
              <a:gd name="connsiteX3" fmla="*/ 3284185 w 3381828"/>
              <a:gd name="connsiteY3" fmla="*/ 845671 h 900100"/>
              <a:gd name="connsiteX4" fmla="*/ 0 w 3381828"/>
              <a:gd name="connsiteY4" fmla="*/ 900100 h 900100"/>
              <a:gd name="connsiteX0" fmla="*/ 0 w 3381828"/>
              <a:gd name="connsiteY0" fmla="*/ 900100 h 900100"/>
              <a:gd name="connsiteX1" fmla="*/ 0 w 3381828"/>
              <a:gd name="connsiteY1" fmla="*/ 0 h 900100"/>
              <a:gd name="connsiteX2" fmla="*/ 3381828 w 3381828"/>
              <a:gd name="connsiteY2" fmla="*/ 0 h 900100"/>
              <a:gd name="connsiteX3" fmla="*/ 3248205 w 3381828"/>
              <a:gd name="connsiteY3" fmla="*/ 783806 h 900100"/>
              <a:gd name="connsiteX4" fmla="*/ 3284185 w 3381828"/>
              <a:gd name="connsiteY4" fmla="*/ 845671 h 900100"/>
              <a:gd name="connsiteX5" fmla="*/ 0 w 3381828"/>
              <a:gd name="connsiteY5" fmla="*/ 900100 h 900100"/>
              <a:gd name="connsiteX0" fmla="*/ 0 w 3381828"/>
              <a:gd name="connsiteY0" fmla="*/ 900100 h 900100"/>
              <a:gd name="connsiteX1" fmla="*/ 0 w 3381828"/>
              <a:gd name="connsiteY1" fmla="*/ 0 h 900100"/>
              <a:gd name="connsiteX2" fmla="*/ 3381828 w 3381828"/>
              <a:gd name="connsiteY2" fmla="*/ 0 h 900100"/>
              <a:gd name="connsiteX3" fmla="*/ 3240086 w 3381828"/>
              <a:gd name="connsiteY3" fmla="*/ 856378 h 900100"/>
              <a:gd name="connsiteX4" fmla="*/ 3284185 w 3381828"/>
              <a:gd name="connsiteY4" fmla="*/ 845671 h 900100"/>
              <a:gd name="connsiteX5" fmla="*/ 0 w 3381828"/>
              <a:gd name="connsiteY5" fmla="*/ 900100 h 900100"/>
              <a:gd name="connsiteX0" fmla="*/ 0 w 3381828"/>
              <a:gd name="connsiteY0" fmla="*/ 900100 h 900100"/>
              <a:gd name="connsiteX1" fmla="*/ 0 w 3381828"/>
              <a:gd name="connsiteY1" fmla="*/ 0 h 900100"/>
              <a:gd name="connsiteX2" fmla="*/ 3381828 w 3381828"/>
              <a:gd name="connsiteY2" fmla="*/ 0 h 900100"/>
              <a:gd name="connsiteX3" fmla="*/ 3272565 w 3381828"/>
              <a:gd name="connsiteY3" fmla="*/ 874520 h 900100"/>
              <a:gd name="connsiteX4" fmla="*/ 3284185 w 3381828"/>
              <a:gd name="connsiteY4" fmla="*/ 845671 h 900100"/>
              <a:gd name="connsiteX5" fmla="*/ 0 w 3381828"/>
              <a:gd name="connsiteY5" fmla="*/ 900100 h 90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1828" h="900100">
                <a:moveTo>
                  <a:pt x="0" y="900100"/>
                </a:moveTo>
                <a:lnTo>
                  <a:pt x="0" y="0"/>
                </a:lnTo>
                <a:lnTo>
                  <a:pt x="3381828" y="0"/>
                </a:lnTo>
                <a:cubicBezTo>
                  <a:pt x="3350820" y="261269"/>
                  <a:pt x="3303573" y="613251"/>
                  <a:pt x="3272565" y="874520"/>
                </a:cubicBezTo>
                <a:lnTo>
                  <a:pt x="3284185" y="845671"/>
                </a:lnTo>
                <a:lnTo>
                  <a:pt x="0" y="90010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 dirty="0"/>
          </a:p>
        </p:txBody>
      </p:sp>
      <p:sp>
        <p:nvSpPr>
          <p:cNvPr id="9" name="Прямоугольный треугольник 8"/>
          <p:cNvSpPr/>
          <p:nvPr/>
        </p:nvSpPr>
        <p:spPr>
          <a:xfrm rot="3868794">
            <a:off x="2130698" y="1863850"/>
            <a:ext cx="3244123" cy="3139409"/>
          </a:xfrm>
          <a:prstGeom prst="rtTriangl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0" name="Параллелограмм 9"/>
          <p:cNvSpPr/>
          <p:nvPr/>
        </p:nvSpPr>
        <p:spPr>
          <a:xfrm>
            <a:off x="29376" y="4738805"/>
            <a:ext cx="4423221" cy="949150"/>
          </a:xfrm>
          <a:prstGeom prst="parallelogram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5" name="Text Box 11"/>
          <p:cNvSpPr txBox="1">
            <a:spLocks noChangeArrowheads="1"/>
          </p:cNvSpPr>
          <p:nvPr/>
        </p:nvSpPr>
        <p:spPr bwMode="auto">
          <a:xfrm>
            <a:off x="0" y="6300609"/>
            <a:ext cx="9144000" cy="338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ru-RU"/>
            </a:defPPr>
            <a:lvl1pPr algn="ctr">
              <a:defRPr sz="2800" b="1">
                <a:ln w="6350">
                  <a:noFill/>
                </a:ln>
                <a:solidFill>
                  <a:schemeClr val="bg1"/>
                </a:solidFill>
                <a:effectLst>
                  <a:glow rad="190500">
                    <a:schemeClr val="tx2">
                      <a:lumMod val="75000"/>
                      <a:alpha val="60000"/>
                    </a:schemeClr>
                  </a:glow>
                </a:effectLst>
              </a:defRPr>
            </a:lvl1pPr>
          </a:lstStyle>
          <a:p>
            <a:pPr>
              <a:defRPr/>
            </a:pPr>
            <a:r>
              <a:rPr lang="ru-RU" sz="1600" dirty="0" smtClean="0">
                <a:solidFill>
                  <a:srgbClr val="002060"/>
                </a:solidFill>
                <a:effectLst/>
              </a:rPr>
              <a:t>Москва, 2018 г.</a:t>
            </a:r>
          </a:p>
        </p:txBody>
      </p:sp>
      <p:sp>
        <p:nvSpPr>
          <p:cNvPr id="5" name="Параллелограмм 4"/>
          <p:cNvSpPr/>
          <p:nvPr/>
        </p:nvSpPr>
        <p:spPr>
          <a:xfrm>
            <a:off x="4763" y="4923632"/>
            <a:ext cx="3747996" cy="899742"/>
          </a:xfrm>
          <a:custGeom>
            <a:avLst/>
            <a:gdLst>
              <a:gd name="connsiteX0" fmla="*/ 0 w 3425371"/>
              <a:gd name="connsiteY0" fmla="*/ 900100 h 900100"/>
              <a:gd name="connsiteX1" fmla="*/ 0 w 3425371"/>
              <a:gd name="connsiteY1" fmla="*/ 0 h 900100"/>
              <a:gd name="connsiteX2" fmla="*/ 3425371 w 3425371"/>
              <a:gd name="connsiteY2" fmla="*/ 0 h 900100"/>
              <a:gd name="connsiteX3" fmla="*/ 3425371 w 3425371"/>
              <a:gd name="connsiteY3" fmla="*/ 900100 h 900100"/>
              <a:gd name="connsiteX4" fmla="*/ 0 w 3425371"/>
              <a:gd name="connsiteY4" fmla="*/ 900100 h 900100"/>
              <a:gd name="connsiteX0" fmla="*/ 0 w 3425371"/>
              <a:gd name="connsiteY0" fmla="*/ 900100 h 900100"/>
              <a:gd name="connsiteX1" fmla="*/ 0 w 3425371"/>
              <a:gd name="connsiteY1" fmla="*/ 0 h 900100"/>
              <a:gd name="connsiteX2" fmla="*/ 3425371 w 3425371"/>
              <a:gd name="connsiteY2" fmla="*/ 0 h 900100"/>
              <a:gd name="connsiteX3" fmla="*/ 3178628 w 3425371"/>
              <a:gd name="connsiteY3" fmla="*/ 900100 h 900100"/>
              <a:gd name="connsiteX4" fmla="*/ 0 w 3425371"/>
              <a:gd name="connsiteY4" fmla="*/ 900100 h 900100"/>
              <a:gd name="connsiteX0" fmla="*/ 0 w 3381828"/>
              <a:gd name="connsiteY0" fmla="*/ 900100 h 900100"/>
              <a:gd name="connsiteX1" fmla="*/ 0 w 3381828"/>
              <a:gd name="connsiteY1" fmla="*/ 0 h 900100"/>
              <a:gd name="connsiteX2" fmla="*/ 3381828 w 3381828"/>
              <a:gd name="connsiteY2" fmla="*/ 0 h 900100"/>
              <a:gd name="connsiteX3" fmla="*/ 3178628 w 3381828"/>
              <a:gd name="connsiteY3" fmla="*/ 900100 h 900100"/>
              <a:gd name="connsiteX4" fmla="*/ 0 w 3381828"/>
              <a:gd name="connsiteY4" fmla="*/ 900100 h 900100"/>
              <a:gd name="connsiteX0" fmla="*/ 0 w 3392307"/>
              <a:gd name="connsiteY0" fmla="*/ 900100 h 900100"/>
              <a:gd name="connsiteX1" fmla="*/ 0 w 3392307"/>
              <a:gd name="connsiteY1" fmla="*/ 0 h 900100"/>
              <a:gd name="connsiteX2" fmla="*/ 3392307 w 3392307"/>
              <a:gd name="connsiteY2" fmla="*/ 0 h 900100"/>
              <a:gd name="connsiteX3" fmla="*/ 3178628 w 3392307"/>
              <a:gd name="connsiteY3" fmla="*/ 900100 h 900100"/>
              <a:gd name="connsiteX4" fmla="*/ 0 w 3392307"/>
              <a:gd name="connsiteY4" fmla="*/ 900100 h 90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92307" h="900100">
                <a:moveTo>
                  <a:pt x="0" y="900100"/>
                </a:moveTo>
                <a:lnTo>
                  <a:pt x="0" y="0"/>
                </a:lnTo>
                <a:lnTo>
                  <a:pt x="3392307" y="0"/>
                </a:lnTo>
                <a:lnTo>
                  <a:pt x="3178628" y="900100"/>
                </a:lnTo>
                <a:lnTo>
                  <a:pt x="0" y="900100"/>
                </a:lnTo>
                <a:close/>
              </a:path>
            </a:pathLst>
          </a:custGeom>
          <a:solidFill>
            <a:srgbClr val="009AD0"/>
          </a:solidFill>
          <a:ln w="3175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 contourW="12700" prstMaterial="metal">
            <a:contourClr>
              <a:srgbClr val="009AD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dirty="0" smtClean="0"/>
              <a:t>ПТЕРО</a:t>
            </a:r>
            <a:endParaRPr lang="ru-RU" sz="1400" dirty="0"/>
          </a:p>
        </p:txBody>
      </p:sp>
      <p:cxnSp>
        <p:nvCxnSpPr>
          <p:cNvPr id="8" name="Прямая соединительная линия 7"/>
          <p:cNvCxnSpPr/>
          <p:nvPr/>
        </p:nvCxnSpPr>
        <p:spPr>
          <a:xfrm flipH="1">
            <a:off x="3347864" y="1293478"/>
            <a:ext cx="1488620" cy="5127786"/>
          </a:xfrm>
          <a:prstGeom prst="line">
            <a:avLst/>
          </a:prstGeom>
          <a:ln w="1016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783" name="Заголовок 1"/>
          <p:cNvSpPr txBox="1">
            <a:spLocks/>
          </p:cNvSpPr>
          <p:nvPr/>
        </p:nvSpPr>
        <p:spPr bwMode="auto">
          <a:xfrm>
            <a:off x="3573168" y="1310061"/>
            <a:ext cx="5641343" cy="3143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ts val="0"/>
              </a:spcBef>
              <a:buNone/>
              <a:tabLst>
                <a:tab pos="4667250" algn="l"/>
              </a:tabLst>
            </a:pPr>
            <a:r>
              <a:rPr lang="ru-RU" b="1" dirty="0" smtClean="0">
                <a:solidFill>
                  <a:srgbClr val="002060"/>
                </a:solidFill>
                <a:effectLst>
                  <a:glow rad="190500">
                    <a:schemeClr val="bg1">
                      <a:alpha val="70000"/>
                    </a:schemeClr>
                  </a:glow>
                </a:effectLst>
              </a:rPr>
              <a:t>Необходимость ситуационной осведомленности в ВП</a:t>
            </a:r>
            <a:endParaRPr lang="en-US" b="1" dirty="0" smtClean="0">
              <a:solidFill>
                <a:srgbClr val="002060"/>
              </a:solidFill>
              <a:effectLst>
                <a:glow rad="190500">
                  <a:schemeClr val="bg1">
                    <a:alpha val="70000"/>
                  </a:schemeClr>
                </a:glow>
              </a:effectLst>
            </a:endParaRPr>
          </a:p>
          <a:p>
            <a:pPr algn="ctr">
              <a:spcBef>
                <a:spcPts val="0"/>
              </a:spcBef>
              <a:buNone/>
              <a:tabLst>
                <a:tab pos="4667250" algn="l"/>
              </a:tabLst>
            </a:pPr>
            <a:r>
              <a:rPr lang="ru-RU" b="1" dirty="0" smtClean="0">
                <a:solidFill>
                  <a:srgbClr val="002060"/>
                </a:solidFill>
                <a:effectLst>
                  <a:glow rad="190500">
                    <a:schemeClr val="bg1">
                      <a:alpha val="70000"/>
                    </a:schemeClr>
                  </a:glow>
                </a:effectLst>
              </a:rPr>
              <a:t>класса </a:t>
            </a:r>
            <a:r>
              <a:rPr lang="en-US" b="1" dirty="0" smtClean="0">
                <a:solidFill>
                  <a:srgbClr val="002060"/>
                </a:solidFill>
                <a:effectLst>
                  <a:glow rad="190500">
                    <a:schemeClr val="bg1">
                      <a:alpha val="70000"/>
                    </a:schemeClr>
                  </a:glow>
                </a:effectLst>
              </a:rPr>
              <a:t>G</a:t>
            </a:r>
            <a:endParaRPr lang="ru-RU" b="1" dirty="0">
              <a:solidFill>
                <a:srgbClr val="002060"/>
              </a:solidFill>
              <a:effectLst>
                <a:glow rad="190500">
                  <a:schemeClr val="bg1">
                    <a:alpha val="70000"/>
                  </a:schemeClr>
                </a:glow>
              </a:effectLst>
            </a:endParaRPr>
          </a:p>
        </p:txBody>
      </p:sp>
      <p:pic>
        <p:nvPicPr>
          <p:cNvPr id="20" name="Рисунок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50050">
            <a:off x="-82461" y="2428344"/>
            <a:ext cx="4181535" cy="2557638"/>
          </a:xfrm>
          <a:prstGeom prst="rect">
            <a:avLst/>
          </a:prstGeom>
        </p:spPr>
      </p:pic>
      <p:pic>
        <p:nvPicPr>
          <p:cNvPr id="17" name="Рисунок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5683" y="158702"/>
            <a:ext cx="2111450" cy="839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Объект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44450"/>
            <a:ext cx="1295822" cy="1067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295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Заголовок 1"/>
          <p:cNvSpPr txBox="1">
            <a:spLocks/>
          </p:cNvSpPr>
          <p:nvPr/>
        </p:nvSpPr>
        <p:spPr bwMode="auto">
          <a:xfrm>
            <a:off x="1655751" y="186424"/>
            <a:ext cx="5832498" cy="599595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ctr">
              <a:defRPr lang="ru-RU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ctr">
              <a:defRPr sz="4400">
                <a:latin typeface="Calibri" panose="020F0502020204030204" pitchFamily="34" charset="0"/>
              </a:defRPr>
            </a:lvl2pPr>
            <a:lvl3pPr algn="ctr">
              <a:defRPr sz="4400">
                <a:latin typeface="Calibri" panose="020F0502020204030204" pitchFamily="34" charset="0"/>
              </a:defRPr>
            </a:lvl3pPr>
            <a:lvl4pPr algn="ctr">
              <a:defRPr sz="4400">
                <a:latin typeface="Calibri" panose="020F0502020204030204" pitchFamily="34" charset="0"/>
              </a:defRPr>
            </a:lvl4pPr>
            <a:lvl5pPr algn="ctr">
              <a:defRPr sz="4400">
                <a:latin typeface="Calibri" panose="020F050202020403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9pPr>
          </a:lstStyle>
          <a:p>
            <a:pPr>
              <a:defRPr/>
            </a:pPr>
            <a:r>
              <a:rPr lang="ru-RU" dirty="0" smtClean="0">
                <a:effectLst/>
              </a:rPr>
              <a:t>Взаимное наблюдение </a:t>
            </a:r>
            <a:r>
              <a:rPr lang="ru-RU" dirty="0">
                <a:effectLst/>
              </a:rPr>
              <a:t>экипажами пилотируемых ВС и внешними экипажами </a:t>
            </a:r>
            <a:r>
              <a:rPr lang="ru-RU" dirty="0" smtClean="0">
                <a:effectLst/>
              </a:rPr>
              <a:t>БАС. Как лучше осуществлять?</a:t>
            </a:r>
            <a:endParaRPr lang="ru-RU" altLang="ru-RU" dirty="0"/>
          </a:p>
        </p:txBody>
      </p:sp>
      <p:pic>
        <p:nvPicPr>
          <p:cNvPr id="15" name="Рисунок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95981"/>
            <a:ext cx="1283768" cy="51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Объект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65568"/>
            <a:ext cx="935782" cy="771144"/>
          </a:xfrm>
          <a:prstGeom prst="rect">
            <a:avLst/>
          </a:prstGeom>
        </p:spPr>
      </p:pic>
      <p:cxnSp>
        <p:nvCxnSpPr>
          <p:cNvPr id="17" name="Прямая соединительная линия 16"/>
          <p:cNvCxnSpPr/>
          <p:nvPr/>
        </p:nvCxnSpPr>
        <p:spPr>
          <a:xfrm>
            <a:off x="0" y="865740"/>
            <a:ext cx="9144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olet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23850" y="1304764"/>
            <a:ext cx="8568444" cy="481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096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14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Заголовок 1"/>
          <p:cNvSpPr txBox="1">
            <a:spLocks/>
          </p:cNvSpPr>
          <p:nvPr/>
        </p:nvSpPr>
        <p:spPr bwMode="auto">
          <a:xfrm>
            <a:off x="1655751" y="186424"/>
            <a:ext cx="5832498" cy="599595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ctr">
              <a:defRPr lang="ru-RU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ctr">
              <a:defRPr sz="4400">
                <a:latin typeface="Calibri" panose="020F0502020204030204" pitchFamily="34" charset="0"/>
              </a:defRPr>
            </a:lvl2pPr>
            <a:lvl3pPr algn="ctr">
              <a:defRPr sz="4400">
                <a:latin typeface="Calibri" panose="020F0502020204030204" pitchFamily="34" charset="0"/>
              </a:defRPr>
            </a:lvl3pPr>
            <a:lvl4pPr algn="ctr">
              <a:defRPr sz="4400">
                <a:latin typeface="Calibri" panose="020F0502020204030204" pitchFamily="34" charset="0"/>
              </a:defRPr>
            </a:lvl4pPr>
            <a:lvl5pPr algn="ctr">
              <a:defRPr sz="4400">
                <a:latin typeface="Calibri" panose="020F050202020403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9pPr>
          </a:lstStyle>
          <a:p>
            <a:pPr>
              <a:defRPr/>
            </a:pPr>
            <a:r>
              <a:rPr lang="ru-RU" dirty="0" smtClean="0">
                <a:effectLst/>
              </a:rPr>
              <a:t>Взаимное наблюдение </a:t>
            </a:r>
            <a:r>
              <a:rPr lang="ru-RU" dirty="0">
                <a:effectLst/>
              </a:rPr>
              <a:t>экипажами пилотируемых ВС и внешними экипажами </a:t>
            </a:r>
            <a:r>
              <a:rPr lang="ru-RU" dirty="0" smtClean="0">
                <a:effectLst/>
              </a:rPr>
              <a:t>БАС. Как лучше осуществлять?</a:t>
            </a:r>
            <a:endParaRPr lang="ru-RU" altLang="ru-RU" dirty="0"/>
          </a:p>
        </p:txBody>
      </p:sp>
      <p:pic>
        <p:nvPicPr>
          <p:cNvPr id="15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95981"/>
            <a:ext cx="1283768" cy="51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Объект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65568"/>
            <a:ext cx="935782" cy="771144"/>
          </a:xfrm>
          <a:prstGeom prst="rect">
            <a:avLst/>
          </a:prstGeom>
        </p:spPr>
      </p:pic>
      <p:cxnSp>
        <p:nvCxnSpPr>
          <p:cNvPr id="17" name="Прямая соединительная линия 16"/>
          <p:cNvCxnSpPr/>
          <p:nvPr/>
        </p:nvCxnSpPr>
        <p:spPr>
          <a:xfrm>
            <a:off x="0" y="865740"/>
            <a:ext cx="9144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Рисунок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850" y="1304764"/>
            <a:ext cx="8594923" cy="4821761"/>
          </a:xfrm>
          <a:prstGeom prst="rect">
            <a:avLst/>
          </a:prstGeom>
        </p:spPr>
      </p:pic>
      <p:sp>
        <p:nvSpPr>
          <p:cNvPr id="4" name="Овал 3"/>
          <p:cNvSpPr/>
          <p:nvPr/>
        </p:nvSpPr>
        <p:spPr>
          <a:xfrm>
            <a:off x="3671900" y="2276872"/>
            <a:ext cx="792088" cy="7920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23558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Заголовок 1"/>
          <p:cNvSpPr txBox="1">
            <a:spLocks/>
          </p:cNvSpPr>
          <p:nvPr/>
        </p:nvSpPr>
        <p:spPr bwMode="auto">
          <a:xfrm>
            <a:off x="1655751" y="186424"/>
            <a:ext cx="5832498" cy="599595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ctr">
              <a:defRPr lang="ru-RU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ctr">
              <a:defRPr sz="4400">
                <a:latin typeface="Calibri" panose="020F0502020204030204" pitchFamily="34" charset="0"/>
              </a:defRPr>
            </a:lvl2pPr>
            <a:lvl3pPr algn="ctr">
              <a:defRPr sz="4400">
                <a:latin typeface="Calibri" panose="020F0502020204030204" pitchFamily="34" charset="0"/>
              </a:defRPr>
            </a:lvl3pPr>
            <a:lvl4pPr algn="ctr">
              <a:defRPr sz="4400">
                <a:latin typeface="Calibri" panose="020F0502020204030204" pitchFamily="34" charset="0"/>
              </a:defRPr>
            </a:lvl4pPr>
            <a:lvl5pPr algn="ctr">
              <a:defRPr sz="4400">
                <a:latin typeface="Calibri" panose="020F050202020403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9pPr>
          </a:lstStyle>
          <a:p>
            <a:pPr>
              <a:defRPr/>
            </a:pPr>
            <a:r>
              <a:rPr lang="ru-RU" altLang="ru-RU" dirty="0" smtClean="0"/>
              <a:t>Вертолет в объективе БВС</a:t>
            </a:r>
            <a:endParaRPr lang="ru-RU" altLang="ru-RU" dirty="0"/>
          </a:p>
        </p:txBody>
      </p:sp>
      <p:pic>
        <p:nvPicPr>
          <p:cNvPr id="15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95981"/>
            <a:ext cx="1283768" cy="51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Объект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65568"/>
            <a:ext cx="935782" cy="771144"/>
          </a:xfrm>
          <a:prstGeom prst="rect">
            <a:avLst/>
          </a:prstGeom>
        </p:spPr>
      </p:pic>
      <p:cxnSp>
        <p:nvCxnSpPr>
          <p:cNvPr id="17" name="Прямая соединительная линия 16"/>
          <p:cNvCxnSpPr/>
          <p:nvPr/>
        </p:nvCxnSpPr>
        <p:spPr>
          <a:xfrm>
            <a:off x="0" y="865740"/>
            <a:ext cx="9144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Рисунок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562" y="1196752"/>
            <a:ext cx="7884876" cy="5256584"/>
          </a:xfrm>
          <a:prstGeom prst="rect">
            <a:avLst/>
          </a:prstGeom>
        </p:spPr>
      </p:pic>
      <p:sp>
        <p:nvSpPr>
          <p:cNvPr id="4" name="Овал 3"/>
          <p:cNvSpPr/>
          <p:nvPr/>
        </p:nvSpPr>
        <p:spPr>
          <a:xfrm>
            <a:off x="2771800" y="4833156"/>
            <a:ext cx="1404156" cy="1404156"/>
          </a:xfrm>
          <a:prstGeom prst="ellipse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58612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Заголовок 1"/>
          <p:cNvSpPr txBox="1">
            <a:spLocks/>
          </p:cNvSpPr>
          <p:nvPr/>
        </p:nvSpPr>
        <p:spPr bwMode="auto">
          <a:xfrm>
            <a:off x="1655751" y="186424"/>
            <a:ext cx="5832498" cy="599595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ctr">
              <a:defRPr lang="ru-RU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ctr">
              <a:defRPr sz="4400">
                <a:latin typeface="Calibri" panose="020F0502020204030204" pitchFamily="34" charset="0"/>
              </a:defRPr>
            </a:lvl2pPr>
            <a:lvl3pPr algn="ctr">
              <a:defRPr sz="4400">
                <a:latin typeface="Calibri" panose="020F0502020204030204" pitchFamily="34" charset="0"/>
              </a:defRPr>
            </a:lvl3pPr>
            <a:lvl4pPr algn="ctr">
              <a:defRPr sz="4400">
                <a:latin typeface="Calibri" panose="020F0502020204030204" pitchFamily="34" charset="0"/>
              </a:defRPr>
            </a:lvl4pPr>
            <a:lvl5pPr algn="ctr">
              <a:defRPr sz="4400">
                <a:latin typeface="Calibri" panose="020F050202020403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9pPr>
          </a:lstStyle>
          <a:p>
            <a:pPr>
              <a:defRPr/>
            </a:pPr>
            <a:r>
              <a:rPr lang="ru-RU" altLang="ru-RU" dirty="0" smtClean="0"/>
              <a:t>Таблица вылетов БАС «Птеро-</a:t>
            </a:r>
            <a:r>
              <a:rPr lang="en-US" altLang="ru-RU" dirty="0" smtClean="0"/>
              <a:t>G1</a:t>
            </a:r>
            <a:r>
              <a:rPr lang="ru-RU" altLang="ru-RU" dirty="0" smtClean="0"/>
              <a:t>»</a:t>
            </a:r>
            <a:r>
              <a:rPr lang="en-US" altLang="ru-RU" dirty="0" smtClean="0"/>
              <a:t> / </a:t>
            </a:r>
            <a:r>
              <a:rPr lang="ru-RU" altLang="ru-RU" dirty="0" smtClean="0"/>
              <a:t>пересечение с вылетами вертолетов</a:t>
            </a:r>
            <a:endParaRPr lang="ru-RU" altLang="ru-RU" dirty="0"/>
          </a:p>
        </p:txBody>
      </p:sp>
      <p:pic>
        <p:nvPicPr>
          <p:cNvPr id="15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95981"/>
            <a:ext cx="1283768" cy="51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Объект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65568"/>
            <a:ext cx="935782" cy="771144"/>
          </a:xfrm>
          <a:prstGeom prst="rect">
            <a:avLst/>
          </a:prstGeom>
        </p:spPr>
      </p:pic>
      <p:cxnSp>
        <p:nvCxnSpPr>
          <p:cNvPr id="17" name="Прямая соединительная линия 16"/>
          <p:cNvCxnSpPr/>
          <p:nvPr/>
        </p:nvCxnSpPr>
        <p:spPr>
          <a:xfrm>
            <a:off x="0" y="865740"/>
            <a:ext cx="9144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Таблица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2988957"/>
              </p:ext>
            </p:extLst>
          </p:nvPr>
        </p:nvGraphicFramePr>
        <p:xfrm>
          <a:off x="323851" y="1029208"/>
          <a:ext cx="8484245" cy="5043604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508039">
                  <a:extLst>
                    <a:ext uri="{9D8B030D-6E8A-4147-A177-3AD203B41FA5}">
                      <a16:colId xmlns:a16="http://schemas.microsoft.com/office/drawing/2014/main" val="1715962098"/>
                    </a:ext>
                  </a:extLst>
                </a:gridCol>
                <a:gridCol w="2375080">
                  <a:extLst>
                    <a:ext uri="{9D8B030D-6E8A-4147-A177-3AD203B41FA5}">
                      <a16:colId xmlns:a16="http://schemas.microsoft.com/office/drawing/2014/main" val="3353716343"/>
                    </a:ext>
                  </a:extLst>
                </a:gridCol>
                <a:gridCol w="1981351">
                  <a:extLst>
                    <a:ext uri="{9D8B030D-6E8A-4147-A177-3AD203B41FA5}">
                      <a16:colId xmlns:a16="http://schemas.microsoft.com/office/drawing/2014/main" val="777198334"/>
                    </a:ext>
                  </a:extLst>
                </a:gridCol>
                <a:gridCol w="901768">
                  <a:extLst>
                    <a:ext uri="{9D8B030D-6E8A-4147-A177-3AD203B41FA5}">
                      <a16:colId xmlns:a16="http://schemas.microsoft.com/office/drawing/2014/main" val="2824730118"/>
                    </a:ext>
                  </a:extLst>
                </a:gridCol>
                <a:gridCol w="1308200">
                  <a:extLst>
                    <a:ext uri="{9D8B030D-6E8A-4147-A177-3AD203B41FA5}">
                      <a16:colId xmlns:a16="http://schemas.microsoft.com/office/drawing/2014/main" val="3224357909"/>
                    </a:ext>
                  </a:extLst>
                </a:gridCol>
                <a:gridCol w="1409807">
                  <a:extLst>
                    <a:ext uri="{9D8B030D-6E8A-4147-A177-3AD203B41FA5}">
                      <a16:colId xmlns:a16="http://schemas.microsoft.com/office/drawing/2014/main" val="3650123528"/>
                    </a:ext>
                  </a:extLst>
                </a:gridCol>
              </a:tblGrid>
              <a:tr h="32475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chemeClr val="bg1"/>
                          </a:solidFill>
                          <a:effectLst/>
                        </a:rPr>
                        <a:t>№№</a:t>
                      </a:r>
                      <a:endParaRPr lang="ru-RU" sz="10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chemeClr val="bg1"/>
                          </a:solidFill>
                          <a:effectLst/>
                        </a:rPr>
                        <a:t>РАЙОН</a:t>
                      </a:r>
                      <a:endParaRPr lang="ru-RU" sz="10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chemeClr val="bg1"/>
                          </a:solidFill>
                          <a:effectLst/>
                        </a:rPr>
                        <a:t>ЧИСЛА/РЕЗУЛЬТАТЫ</a:t>
                      </a:r>
                      <a:endParaRPr lang="ru-RU" sz="10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chemeClr val="bg1"/>
                          </a:solidFill>
                          <a:effectLst/>
                        </a:rPr>
                        <a:t>НОМЕР РЕЖИМА</a:t>
                      </a:r>
                      <a:endParaRPr lang="ru-RU" sz="10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chemeClr val="bg1"/>
                          </a:solidFill>
                          <a:effectLst/>
                        </a:rPr>
                        <a:t>ДАТА ПОДАЧИ</a:t>
                      </a:r>
                      <a:endParaRPr lang="ru-RU" sz="10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chemeClr val="bg1"/>
                          </a:solidFill>
                          <a:effectLst/>
                        </a:rPr>
                        <a:t>ПРИМЕЧАНИЯ</a:t>
                      </a:r>
                      <a:endParaRPr lang="ru-RU" sz="10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extLst>
                  <a:ext uri="{0D108BD9-81ED-4DB2-BD59-A6C34878D82A}">
                    <a16:rowId xmlns:a16="http://schemas.microsoft.com/office/drawing/2014/main" val="3471823537"/>
                  </a:ext>
                </a:extLst>
              </a:tr>
              <a:tr h="28311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1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ЛЕСНОЙ 10011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1 </a:t>
                      </a:r>
                      <a:r>
                        <a:rPr lang="ru-RU" sz="1000" dirty="0" err="1">
                          <a:solidFill>
                            <a:srgbClr val="002060"/>
                          </a:solidFill>
                          <a:effectLst/>
                        </a:rPr>
                        <a:t>сент</a:t>
                      </a: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 полет состоялся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МР 686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28.авг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СХР ПОДАНЫ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extLst>
                  <a:ext uri="{0D108BD9-81ED-4DB2-BD59-A6C34878D82A}">
                    <a16:rowId xmlns:a16="http://schemas.microsoft.com/office/drawing/2014/main" val="3737123180"/>
                  </a:ext>
                </a:extLst>
              </a:tr>
              <a:tr h="29213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2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МЫЛКИ 10011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03 </a:t>
                      </a:r>
                      <a:r>
                        <a:rPr lang="ru-RU" sz="1000" dirty="0" err="1">
                          <a:solidFill>
                            <a:srgbClr val="002060"/>
                          </a:solidFill>
                          <a:effectLst/>
                        </a:rPr>
                        <a:t>сент</a:t>
                      </a: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 РЕЖИМ СНЯТ ВЕРТОЛЕТ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МР 701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30.авг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СХР ПОДАНЫ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extLst>
                  <a:ext uri="{0D108BD9-81ED-4DB2-BD59-A6C34878D82A}">
                    <a16:rowId xmlns:a16="http://schemas.microsoft.com/office/drawing/2014/main" val="2022400581"/>
                  </a:ext>
                </a:extLst>
              </a:tr>
              <a:tr h="16757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3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НОВОКИЕВСКИЙ УВАЛ 10010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7 </a:t>
                      </a:r>
                      <a:r>
                        <a:rPr lang="ru-RU" sz="1000" dirty="0" err="1">
                          <a:solidFill>
                            <a:srgbClr val="002060"/>
                          </a:solidFill>
                          <a:effectLst/>
                        </a:rPr>
                        <a:t>сент</a:t>
                      </a: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 полет состоялся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МР 724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04.сен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СХР ПОДАНЫ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extLst>
                  <a:ext uri="{0D108BD9-81ED-4DB2-BD59-A6C34878D82A}">
                    <a16:rowId xmlns:a16="http://schemas.microsoft.com/office/drawing/2014/main" val="1663660795"/>
                  </a:ext>
                </a:extLst>
              </a:tr>
              <a:tr h="29213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4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8 </a:t>
                      </a:r>
                      <a:r>
                        <a:rPr lang="ru-RU" sz="1000" dirty="0" err="1">
                          <a:solidFill>
                            <a:srgbClr val="002060"/>
                          </a:solidFill>
                          <a:effectLst/>
                        </a:rPr>
                        <a:t>сент</a:t>
                      </a: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 РЕЖИМ СНЯТ ВЕРТОЛЕТ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088499"/>
                  </a:ext>
                </a:extLst>
              </a:tr>
              <a:tr h="16757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5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ТУНГАЛА 10010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9 </a:t>
                      </a:r>
                      <a:r>
                        <a:rPr lang="ru-RU" sz="1000" dirty="0" err="1">
                          <a:solidFill>
                            <a:srgbClr val="002060"/>
                          </a:solidFill>
                          <a:effectLst/>
                        </a:rPr>
                        <a:t>сент</a:t>
                      </a: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 полет состоялся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МР 731.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05.сен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СХР  ПОДАНЫ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extLst>
                  <a:ext uri="{0D108BD9-81ED-4DB2-BD59-A6C34878D82A}">
                    <a16:rowId xmlns:a16="http://schemas.microsoft.com/office/drawing/2014/main" val="3595270426"/>
                  </a:ext>
                </a:extLst>
              </a:tr>
              <a:tr h="29213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6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10 </a:t>
                      </a:r>
                      <a:r>
                        <a:rPr lang="ru-RU" sz="1000" dirty="0" err="1">
                          <a:solidFill>
                            <a:srgbClr val="002060"/>
                          </a:solidFill>
                          <a:effectLst/>
                        </a:rPr>
                        <a:t>сент</a:t>
                      </a: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 РЕЖИМ СНЯТ ВЕРТОЛЕТ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044264"/>
                  </a:ext>
                </a:extLst>
              </a:tr>
              <a:tr h="16757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7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НОВОКИЕВСКИЙ УВАЛ 10010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11 сент полет состоялся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МР 745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07.сен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СХР ПОДАНЫ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extLst>
                  <a:ext uri="{0D108BD9-81ED-4DB2-BD59-A6C34878D82A}">
                    <a16:rowId xmlns:a16="http://schemas.microsoft.com/office/drawing/2014/main" val="280089634"/>
                  </a:ext>
                </a:extLst>
              </a:tr>
              <a:tr h="29213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8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12 </a:t>
                      </a:r>
                      <a:r>
                        <a:rPr lang="ru-RU" sz="1000" dirty="0" err="1">
                          <a:solidFill>
                            <a:srgbClr val="002060"/>
                          </a:solidFill>
                          <a:effectLst/>
                        </a:rPr>
                        <a:t>сент</a:t>
                      </a: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 РЕЖИМ СНЯТ ВЕРТОЛЕТ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7485654"/>
                  </a:ext>
                </a:extLst>
              </a:tr>
              <a:tr h="29213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9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ЭТЫРКЕН 10010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13 </a:t>
                      </a:r>
                      <a:r>
                        <a:rPr lang="ru-RU" sz="1000" dirty="0" err="1">
                          <a:solidFill>
                            <a:srgbClr val="002060"/>
                          </a:solidFill>
                          <a:effectLst/>
                        </a:rPr>
                        <a:t>сент</a:t>
                      </a: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 РЕЖИМ СНЯТ ВЕРТОЛЕТ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МР 752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10.сен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СХР ПОДАНЫ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extLst>
                  <a:ext uri="{0D108BD9-81ED-4DB2-BD59-A6C34878D82A}">
                    <a16:rowId xmlns:a16="http://schemas.microsoft.com/office/drawing/2014/main" val="1125531500"/>
                  </a:ext>
                </a:extLst>
              </a:tr>
              <a:tr h="16757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10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14 </a:t>
                      </a:r>
                      <a:r>
                        <a:rPr lang="ru-RU" sz="1000" dirty="0" err="1">
                          <a:solidFill>
                            <a:srgbClr val="002060"/>
                          </a:solidFill>
                          <a:effectLst/>
                        </a:rPr>
                        <a:t>сент</a:t>
                      </a: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 полет состоялся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6706912"/>
                  </a:ext>
                </a:extLst>
              </a:tr>
              <a:tr h="28339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11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СМИДОВИЧ 10011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15 сент полет состоялся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МР 759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11.сен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СХР ПОДАНЫ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extLst>
                  <a:ext uri="{0D108BD9-81ED-4DB2-BD59-A6C34878D82A}">
                    <a16:rowId xmlns:a16="http://schemas.microsoft.com/office/drawing/2014/main" val="3184532091"/>
                  </a:ext>
                </a:extLst>
              </a:tr>
              <a:tr h="29213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12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НОВОКИЕВ </a:t>
                      </a:r>
                      <a:r>
                        <a:rPr lang="ru-RU" sz="1000" dirty="0" smtClean="0">
                          <a:solidFill>
                            <a:srgbClr val="002060"/>
                          </a:solidFill>
                          <a:effectLst/>
                        </a:rPr>
                        <a:t>УВАЛ РЕЗАННЫЙ </a:t>
                      </a: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10010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16 сент полет состоялся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МР 762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12.сен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СХР ПОДАНЫ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extLst>
                  <a:ext uri="{0D108BD9-81ED-4DB2-BD59-A6C34878D82A}">
                    <a16:rowId xmlns:a16="http://schemas.microsoft.com/office/drawing/2014/main" val="655766977"/>
                  </a:ext>
                </a:extLst>
              </a:tr>
              <a:tr h="29213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13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ТУНГАЛА КРИВАЯ 10010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17 </a:t>
                      </a:r>
                      <a:r>
                        <a:rPr lang="ru-RU" sz="1000" dirty="0" err="1">
                          <a:solidFill>
                            <a:srgbClr val="002060"/>
                          </a:solidFill>
                          <a:effectLst/>
                        </a:rPr>
                        <a:t>сент</a:t>
                      </a: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 РЕЖИМ СНЯТ ВЕРТОЛЕТ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МР 771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13.сен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СХР  ПОДАНЫ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extLst>
                  <a:ext uri="{0D108BD9-81ED-4DB2-BD59-A6C34878D82A}">
                    <a16:rowId xmlns:a16="http://schemas.microsoft.com/office/drawing/2014/main" val="2030574785"/>
                  </a:ext>
                </a:extLst>
              </a:tr>
              <a:tr h="16757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14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18 </a:t>
                      </a:r>
                      <a:r>
                        <a:rPr lang="ru-RU" sz="1000" dirty="0" err="1">
                          <a:solidFill>
                            <a:srgbClr val="002060"/>
                          </a:solidFill>
                          <a:effectLst/>
                        </a:rPr>
                        <a:t>сент</a:t>
                      </a: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 полет состоялся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310588"/>
                  </a:ext>
                </a:extLst>
              </a:tr>
              <a:tr h="16757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15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КЕНАДА 10011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20 сент полет состоялся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МР 791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16.сен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СХР ПОДАНЫ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extLst>
                  <a:ext uri="{0D108BD9-81ED-4DB2-BD59-A6C34878D82A}">
                    <a16:rowId xmlns:a16="http://schemas.microsoft.com/office/drawing/2014/main" val="1055556914"/>
                  </a:ext>
                </a:extLst>
              </a:tr>
              <a:tr h="16757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16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21 </a:t>
                      </a:r>
                      <a:r>
                        <a:rPr lang="ru-RU" sz="1000" dirty="0" err="1">
                          <a:solidFill>
                            <a:srgbClr val="002060"/>
                          </a:solidFill>
                          <a:effectLst/>
                        </a:rPr>
                        <a:t>сент</a:t>
                      </a: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 полет состоялся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8669689"/>
                  </a:ext>
                </a:extLst>
              </a:tr>
              <a:tr h="33693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17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НОВОКИЕВСКИЙ УВАЛ РЕЗАНЫЙ 10010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22 сент полет состоялся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МР 795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18.сен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СХР ПОДАН 22 </a:t>
                      </a:r>
                      <a:r>
                        <a:rPr lang="ru-RU" sz="1000" dirty="0" err="1">
                          <a:solidFill>
                            <a:srgbClr val="002060"/>
                          </a:solidFill>
                          <a:effectLst/>
                        </a:rPr>
                        <a:t>сент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extLst>
                  <a:ext uri="{0D108BD9-81ED-4DB2-BD59-A6C34878D82A}">
                    <a16:rowId xmlns:a16="http://schemas.microsoft.com/office/drawing/2014/main" val="4158985240"/>
                  </a:ext>
                </a:extLst>
              </a:tr>
              <a:tr h="26230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18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ЭТЫРКЕН РЕЗАНЫЙ 10010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25 сент полет состоялся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МР 804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21.сен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СХР ПОДАН НА 25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extLst>
                  <a:ext uri="{0D108BD9-81ED-4DB2-BD59-A6C34878D82A}">
                    <a16:rowId xmlns:a16="http://schemas.microsoft.com/office/drawing/2014/main" val="3998027316"/>
                  </a:ext>
                </a:extLst>
              </a:tr>
              <a:tr h="16757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19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НОВОКИЕВСКИЙ УВАЛ РЕЗАНЫЙ 10010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26 </a:t>
                      </a:r>
                      <a:r>
                        <a:rPr lang="ru-RU" sz="1000" dirty="0" err="1">
                          <a:solidFill>
                            <a:srgbClr val="002060"/>
                          </a:solidFill>
                          <a:effectLst/>
                        </a:rPr>
                        <a:t>сент</a:t>
                      </a: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 полет состоялся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МР 812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>
                          <a:solidFill>
                            <a:srgbClr val="002060"/>
                          </a:solidFill>
                          <a:effectLst/>
                        </a:rPr>
                        <a:t>22.сен</a:t>
                      </a:r>
                      <a:endParaRPr lang="ru-RU" sz="10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СХР НЕ ПОДАНЫ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extLst>
                  <a:ext uri="{0D108BD9-81ED-4DB2-BD59-A6C34878D82A}">
                    <a16:rowId xmlns:a16="http://schemas.microsoft.com/office/drawing/2014/main" val="4166709503"/>
                  </a:ext>
                </a:extLst>
              </a:tr>
              <a:tr h="16757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20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27 </a:t>
                      </a:r>
                      <a:r>
                        <a:rPr lang="ru-RU" sz="1000" dirty="0" err="1">
                          <a:solidFill>
                            <a:srgbClr val="002060"/>
                          </a:solidFill>
                          <a:effectLst/>
                        </a:rPr>
                        <a:t>сент</a:t>
                      </a:r>
                      <a:r>
                        <a:rPr lang="ru-RU" sz="1000" dirty="0">
                          <a:solidFill>
                            <a:srgbClr val="002060"/>
                          </a:solidFill>
                          <a:effectLst/>
                        </a:rPr>
                        <a:t> полет состоялся</a:t>
                      </a:r>
                      <a:endParaRPr lang="ru-RU" sz="1000" dirty="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983" marR="20250" marT="7232" marB="0" anchor="ctr"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7369260"/>
                  </a:ext>
                </a:extLst>
              </a:tr>
            </a:tbl>
          </a:graphicData>
        </a:graphic>
      </p:graphicFrame>
      <p:sp>
        <p:nvSpPr>
          <p:cNvPr id="18" name="TextBox 17"/>
          <p:cNvSpPr txBox="1"/>
          <p:nvPr/>
        </p:nvSpPr>
        <p:spPr>
          <a:xfrm>
            <a:off x="529298" y="6101849"/>
            <a:ext cx="8268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>
                <a:solidFill>
                  <a:srgbClr val="002060"/>
                </a:solidFill>
              </a:rPr>
              <a:t>Из 20 заявленных и подтвержденных дней в 6 случаях в день полета разрешение летать отозвано, что составляет 30% от общего числа дней. </a:t>
            </a:r>
            <a:endParaRPr lang="ru-RU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1448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Заголовок 1"/>
          <p:cNvSpPr txBox="1">
            <a:spLocks/>
          </p:cNvSpPr>
          <p:nvPr/>
        </p:nvSpPr>
        <p:spPr bwMode="auto">
          <a:xfrm>
            <a:off x="1655751" y="186424"/>
            <a:ext cx="5832498" cy="599595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ctr">
              <a:defRPr lang="ru-RU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ctr">
              <a:defRPr sz="4400">
                <a:latin typeface="Calibri" panose="020F0502020204030204" pitchFamily="34" charset="0"/>
              </a:defRPr>
            </a:lvl2pPr>
            <a:lvl3pPr algn="ctr">
              <a:defRPr sz="4400">
                <a:latin typeface="Calibri" panose="020F0502020204030204" pitchFamily="34" charset="0"/>
              </a:defRPr>
            </a:lvl3pPr>
            <a:lvl4pPr algn="ctr">
              <a:defRPr sz="4400">
                <a:latin typeface="Calibri" panose="020F0502020204030204" pitchFamily="34" charset="0"/>
              </a:defRPr>
            </a:lvl4pPr>
            <a:lvl5pPr algn="ctr">
              <a:defRPr sz="4400">
                <a:latin typeface="Calibri" panose="020F050202020403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latin typeface="Calibri" panose="020F0502020204030204" pitchFamily="34" charset="0"/>
              </a:defRPr>
            </a:lvl9pPr>
          </a:lstStyle>
          <a:p>
            <a:pPr>
              <a:defRPr/>
            </a:pPr>
            <a:r>
              <a:rPr lang="ru-RU" altLang="ru-RU" dirty="0" smtClean="0"/>
              <a:t>Расширение зоны полета </a:t>
            </a:r>
            <a:endParaRPr lang="ru-RU" altLang="ru-RU" dirty="0"/>
          </a:p>
        </p:txBody>
      </p:sp>
      <p:pic>
        <p:nvPicPr>
          <p:cNvPr id="15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95981"/>
            <a:ext cx="1283768" cy="51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Объект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65568"/>
            <a:ext cx="935782" cy="771144"/>
          </a:xfrm>
          <a:prstGeom prst="rect">
            <a:avLst/>
          </a:prstGeom>
        </p:spPr>
      </p:pic>
      <p:cxnSp>
        <p:nvCxnSpPr>
          <p:cNvPr id="17" name="Прямая соединительная линия 16"/>
          <p:cNvCxnSpPr/>
          <p:nvPr/>
        </p:nvCxnSpPr>
        <p:spPr>
          <a:xfrm>
            <a:off x="0" y="865740"/>
            <a:ext cx="9144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Рисунок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556" y="1016622"/>
            <a:ext cx="7524328" cy="536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06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0" y="1125538"/>
            <a:ext cx="9144000" cy="5732462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ru-RU"/>
          </a:p>
        </p:txBody>
      </p:sp>
      <p:pic>
        <p:nvPicPr>
          <p:cNvPr id="52229" name="Рисунок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3" y="1123950"/>
            <a:ext cx="5992813" cy="5761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Рисунок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95981"/>
            <a:ext cx="1283768" cy="51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Прямоугольник 6"/>
          <p:cNvSpPr/>
          <p:nvPr/>
        </p:nvSpPr>
        <p:spPr>
          <a:xfrm>
            <a:off x="3707904" y="2965008"/>
            <a:ext cx="521987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ru-RU" sz="2400" b="1" dirty="0" smtClean="0">
                <a:solidFill>
                  <a:srgbClr val="002060"/>
                </a:solidFill>
                <a:latin typeface="+mn-lt"/>
              </a:rPr>
              <a:t>ООО «ПТЕРО»</a:t>
            </a:r>
            <a:endParaRPr lang="ru-RU" sz="2400" b="1" dirty="0">
              <a:solidFill>
                <a:srgbClr val="002060"/>
              </a:solidFill>
              <a:latin typeface="+mn-lt"/>
              <a:cs typeface="+mn-cs"/>
            </a:endParaRPr>
          </a:p>
          <a:p>
            <a:pPr algn="r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ru-RU" sz="2400" b="1" dirty="0" smtClean="0">
                <a:solidFill>
                  <a:srgbClr val="002060"/>
                </a:solidFill>
                <a:latin typeface="+mn-lt"/>
                <a:cs typeface="+mn-cs"/>
              </a:rPr>
              <a:t>Россия, </a:t>
            </a:r>
            <a:r>
              <a:rPr lang="en-US" sz="2400" b="1" dirty="0" smtClean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ru-RU" sz="2400" b="1" dirty="0">
                <a:solidFill>
                  <a:srgbClr val="002060"/>
                </a:solidFill>
                <a:latin typeface="+mn-lt"/>
                <a:cs typeface="+mn-cs"/>
              </a:rPr>
              <a:t>Москва, </a:t>
            </a:r>
            <a:r>
              <a:rPr lang="ru-RU" sz="2400" b="1" dirty="0">
                <a:solidFill>
                  <a:srgbClr val="002060"/>
                </a:solidFill>
                <a:latin typeface="+mn-lt"/>
              </a:rPr>
              <a:t>115432,</a:t>
            </a:r>
            <a:r>
              <a:rPr lang="ru-RU" sz="2400" b="1" dirty="0" smtClean="0">
                <a:solidFill>
                  <a:srgbClr val="002060"/>
                </a:solidFill>
                <a:latin typeface="+mn-lt"/>
              </a:rPr>
              <a:t/>
            </a:r>
            <a:br>
              <a:rPr lang="ru-RU" sz="2400" b="1" dirty="0" smtClean="0">
                <a:solidFill>
                  <a:srgbClr val="002060"/>
                </a:solidFill>
                <a:latin typeface="+mn-lt"/>
              </a:rPr>
            </a:br>
            <a:r>
              <a:rPr lang="ru-RU" sz="2400" b="1" dirty="0">
                <a:solidFill>
                  <a:srgbClr val="002060"/>
                </a:solidFill>
                <a:latin typeface="+mn-lt"/>
              </a:rPr>
              <a:t>2-й Кожуховский </a:t>
            </a:r>
            <a:r>
              <a:rPr lang="ru-RU" sz="2400" b="1" dirty="0" err="1" smtClean="0">
                <a:solidFill>
                  <a:srgbClr val="002060"/>
                </a:solidFill>
                <a:latin typeface="+mn-lt"/>
              </a:rPr>
              <a:t>пр</a:t>
            </a:r>
            <a:r>
              <a:rPr lang="ru-RU" sz="2400" b="1" dirty="0" smtClean="0">
                <a:solidFill>
                  <a:srgbClr val="002060"/>
                </a:solidFill>
                <a:latin typeface="+mn-lt"/>
              </a:rPr>
              <a:t>-д</a:t>
            </a:r>
            <a:r>
              <a:rPr lang="ru-RU" sz="2400" b="1" dirty="0">
                <a:solidFill>
                  <a:srgbClr val="002060"/>
                </a:solidFill>
                <a:latin typeface="+mn-lt"/>
              </a:rPr>
              <a:t>, д. 12, стр. 11</a:t>
            </a:r>
            <a:r>
              <a:rPr lang="ru-RU" sz="2400" b="1" dirty="0" smtClean="0">
                <a:solidFill>
                  <a:srgbClr val="002060"/>
                </a:solidFill>
                <a:latin typeface="+mn-lt"/>
              </a:rPr>
              <a:t/>
            </a:r>
            <a:br>
              <a:rPr lang="ru-RU" sz="2400" b="1" dirty="0" smtClean="0">
                <a:solidFill>
                  <a:srgbClr val="002060"/>
                </a:solidFill>
                <a:latin typeface="+mn-lt"/>
              </a:rPr>
            </a:br>
            <a:r>
              <a:rPr lang="ru-RU" sz="2400" b="1" dirty="0" smtClean="0">
                <a:solidFill>
                  <a:srgbClr val="002060"/>
                </a:solidFill>
                <a:latin typeface="+mn-lt"/>
              </a:rPr>
              <a:t>тел. </a:t>
            </a:r>
            <a:r>
              <a:rPr lang="en-US" sz="2400" b="1" dirty="0" smtClean="0">
                <a:solidFill>
                  <a:srgbClr val="002060"/>
                </a:solidFill>
                <a:latin typeface="+mn-lt"/>
              </a:rPr>
              <a:t>:</a:t>
            </a:r>
            <a:r>
              <a:rPr lang="ru-RU" sz="2400" b="1" dirty="0" smtClean="0">
                <a:solidFill>
                  <a:srgbClr val="002060"/>
                </a:solidFill>
                <a:latin typeface="+mn-lt"/>
              </a:rPr>
              <a:t> +7</a:t>
            </a:r>
            <a:r>
              <a:rPr lang="en-US" sz="2400" b="1" dirty="0" smtClean="0">
                <a:solidFill>
                  <a:srgbClr val="002060"/>
                </a:solidFill>
                <a:latin typeface="+mn-lt"/>
              </a:rPr>
              <a:t> (</a:t>
            </a:r>
            <a:r>
              <a:rPr lang="ru-RU" sz="2400" b="1" dirty="0" smtClean="0">
                <a:solidFill>
                  <a:srgbClr val="002060"/>
                </a:solidFill>
                <a:latin typeface="+mn-lt"/>
              </a:rPr>
              <a:t>49</a:t>
            </a:r>
            <a:r>
              <a:rPr lang="en-US" sz="2400" b="1" dirty="0" smtClean="0">
                <a:solidFill>
                  <a:srgbClr val="002060"/>
                </a:solidFill>
                <a:latin typeface="+mn-lt"/>
              </a:rPr>
              <a:t>9) 553-03-</a:t>
            </a:r>
            <a:r>
              <a:rPr lang="ru-RU" sz="2400" b="1" dirty="0" smtClean="0">
                <a:solidFill>
                  <a:srgbClr val="002060"/>
                </a:solidFill>
                <a:latin typeface="+mn-lt"/>
              </a:rPr>
              <a:t>9</a:t>
            </a:r>
            <a:r>
              <a:rPr lang="en-US" sz="2400" b="1" dirty="0" smtClean="0">
                <a:solidFill>
                  <a:srgbClr val="002060"/>
                </a:solidFill>
                <a:latin typeface="+mn-lt"/>
              </a:rPr>
              <a:t>8</a:t>
            </a:r>
            <a:endParaRPr lang="ru-RU" sz="2400" b="1" dirty="0" smtClean="0">
              <a:solidFill>
                <a:srgbClr val="002060"/>
              </a:solidFill>
              <a:latin typeface="+mn-lt"/>
            </a:endParaRPr>
          </a:p>
          <a:p>
            <a:pPr algn="r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 smtClean="0">
                <a:solidFill>
                  <a:srgbClr val="002060"/>
                </a:solidFill>
                <a:latin typeface="+mn-lt"/>
                <a:cs typeface="+mn-cs"/>
              </a:rPr>
              <a:t>e-mail</a:t>
            </a:r>
            <a:r>
              <a:rPr lang="ru-RU" sz="2400" b="1" dirty="0">
                <a:solidFill>
                  <a:srgbClr val="002060"/>
                </a:solidFill>
                <a:latin typeface="+mn-lt"/>
                <a:cs typeface="+mn-cs"/>
              </a:rPr>
              <a:t>: </a:t>
            </a:r>
            <a:r>
              <a:rPr lang="en-US" sz="2400" b="1" dirty="0" smtClean="0">
                <a:solidFill>
                  <a:srgbClr val="002060"/>
                </a:solidFill>
                <a:latin typeface="+mn-lt"/>
              </a:rPr>
              <a:t>uav</a:t>
            </a:r>
            <a:r>
              <a:rPr lang="en-US" sz="2400" b="1" dirty="0" smtClean="0">
                <a:solidFill>
                  <a:srgbClr val="002060"/>
                </a:solidFill>
                <a:latin typeface="+mn-lt"/>
                <a:cs typeface="+mn-cs"/>
              </a:rPr>
              <a:t>@ptero.ru</a:t>
            </a:r>
            <a:endParaRPr lang="en-US" sz="2400" b="1" dirty="0">
              <a:solidFill>
                <a:srgbClr val="002060"/>
              </a:solidFill>
              <a:latin typeface="+mn-lt"/>
              <a:cs typeface="+mn-cs"/>
            </a:endParaRPr>
          </a:p>
          <a:p>
            <a:pPr algn="r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 smtClean="0">
                <a:ln w="6350">
                  <a:noFill/>
                </a:ln>
                <a:solidFill>
                  <a:srgbClr val="002060"/>
                </a:solidFill>
              </a:rPr>
              <a:t>www.ptero.ru</a:t>
            </a:r>
            <a:endParaRPr lang="ru-RU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10" name="Объект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65568"/>
            <a:ext cx="935782" cy="771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333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18035</TotalTime>
  <Words>321</Words>
  <Application>Microsoft Office PowerPoint</Application>
  <PresentationFormat>Экран (4:3)</PresentationFormat>
  <Paragraphs>114</Paragraphs>
  <Slides>7</Slides>
  <Notes>1</Notes>
  <HiddenSlides>0</HiddenSlides>
  <MMClips>1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7</vt:i4>
      </vt:variant>
    </vt:vector>
  </HeadingPairs>
  <TitlesOfParts>
    <vt:vector size="11" baseType="lpstr">
      <vt:lpstr>Arial</vt:lpstr>
      <vt:lpstr>Calibri</vt:lpstr>
      <vt:lpstr>Times New Roman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>*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User</dc:creator>
  <cp:lastModifiedBy>Usr</cp:lastModifiedBy>
  <cp:revision>665</cp:revision>
  <cp:lastPrinted>2017-05-30T06:33:11Z</cp:lastPrinted>
  <dcterms:created xsi:type="dcterms:W3CDTF">2012-02-29T21:00:48Z</dcterms:created>
  <dcterms:modified xsi:type="dcterms:W3CDTF">2018-10-23T13:09:31Z</dcterms:modified>
</cp:coreProperties>
</file>